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66" r:id="rId5"/>
    <p:sldId id="267" r:id="rId6"/>
    <p:sldId id="277" r:id="rId7"/>
    <p:sldId id="270" r:id="rId8"/>
    <p:sldId id="271" r:id="rId9"/>
    <p:sldId id="274" r:id="rId10"/>
    <p:sldId id="272" r:id="rId11"/>
    <p:sldId id="273" r:id="rId12"/>
    <p:sldId id="268" r:id="rId13"/>
    <p:sldId id="269" r:id="rId14"/>
    <p:sldId id="278" r:id="rId15"/>
    <p:sldId id="279" r:id="rId16"/>
    <p:sldId id="280" r:id="rId17"/>
    <p:sldId id="281" r:id="rId18"/>
    <p:sldId id="275" r:id="rId19"/>
    <p:sldId id="257" r:id="rId20"/>
    <p:sldId id="282" r:id="rId21"/>
    <p:sldId id="260" r:id="rId22"/>
    <p:sldId id="283" r:id="rId23"/>
    <p:sldId id="284" r:id="rId24"/>
    <p:sldId id="262" r:id="rId25"/>
    <p:sldId id="263" r:id="rId26"/>
    <p:sldId id="276"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1932D04-3D62-485B-8D2E-878C898DB072}" type="datetimeFigureOut">
              <a:rPr lang="en-US" smtClean="0"/>
              <a:t>8/10/2014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B9EB3B-6094-4239-AB3F-50D6444DE98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32D04-3D62-485B-8D2E-878C898DB072}"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932D04-3D62-485B-8D2E-878C898DB072}"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932D04-3D62-485B-8D2E-878C898DB072}" type="datetimeFigureOut">
              <a:rPr lang="en-US" smtClean="0"/>
              <a:t>8/10/2014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B9EB3B-6094-4239-AB3F-50D6444DE98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932D04-3D62-485B-8D2E-878C898DB072}" type="datetimeFigureOut">
              <a:rPr lang="en-US" smtClean="0"/>
              <a:t>8/10/2014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B9EB3B-6094-4239-AB3F-50D6444DE98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2D04-3D62-485B-8D2E-878C898DB072}" type="datetimeFigureOut">
              <a:rPr lang="en-US" smtClean="0"/>
              <a:t>8/10/2014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32D04-3D62-485B-8D2E-878C898DB072}"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32D04-3D62-485B-8D2E-878C898DB072}"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1932D04-3D62-485B-8D2E-878C898DB072}" type="datetimeFigureOut">
              <a:rPr lang="en-US" smtClean="0"/>
              <a:t>8/10/2014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B9EB3B-6094-4239-AB3F-50D6444DE9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uact=8&amp;docid=7yNzUud0hK7-qM&amp;tbnid=_9kx3YGmsuf8RM:&amp;ved=0CAUQjRw&amp;url=http://www.huffingtonpost.com/2013/08/05/the-right-kind-of-happy_n_3708621.html&amp;ei=2L6dU8CiHemgsATQ6oDgCg&amp;bvm=bv.68911936,d.b2U&amp;psig=AFQjCNEy8-aWBvUxID7FqbDLMQRPUmdjfw&amp;ust=140293328079977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&amp; Mechanics Monday</a:t>
            </a:r>
            <a:endParaRPr lang="en-US" dirty="0"/>
          </a:p>
        </p:txBody>
      </p:sp>
      <p:sp>
        <p:nvSpPr>
          <p:cNvPr id="3" name="Subtitle 2"/>
          <p:cNvSpPr>
            <a:spLocks noGrp="1"/>
          </p:cNvSpPr>
          <p:nvPr>
            <p:ph type="subTitle" idx="1"/>
          </p:nvPr>
        </p:nvSpPr>
        <p:spPr/>
        <p:txBody>
          <a:bodyPr/>
          <a:lstStyle/>
          <a:p>
            <a:r>
              <a:rPr lang="en-US" dirty="0" smtClean="0"/>
              <a:t>Introduction to </a:t>
            </a:r>
            <a:r>
              <a:rPr lang="en-US" dirty="0" smtClean="0"/>
              <a:t>Rhetorical Terminology</a:t>
            </a:r>
          </a:p>
          <a:p>
            <a:endParaRPr lang="en-US" dirty="0"/>
          </a:p>
        </p:txBody>
      </p:sp>
    </p:spTree>
    <p:extLst>
      <p:ext uri="{BB962C8B-B14F-4D97-AF65-F5344CB8AC3E}">
        <p14:creationId xmlns:p14="http://schemas.microsoft.com/office/powerpoint/2010/main" val="381240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Considering the </a:t>
            </a:r>
            <a:r>
              <a:rPr lang="en-US" i="1" dirty="0" smtClean="0"/>
              <a:t>message </a:t>
            </a:r>
            <a:r>
              <a:rPr lang="en-US" dirty="0" smtClean="0"/>
              <a:t>means </a:t>
            </a:r>
            <a:r>
              <a:rPr lang="en-US" dirty="0"/>
              <a:t>that </a:t>
            </a:r>
            <a:r>
              <a:rPr lang="en-US" dirty="0" smtClean="0"/>
              <a:t>the writer/speaker </a:t>
            </a:r>
            <a:r>
              <a:rPr lang="en-US" dirty="0"/>
              <a:t>evaluates what he or she </a:t>
            </a:r>
            <a:r>
              <a:rPr lang="en-US" dirty="0" smtClean="0"/>
              <a:t>knows already </a:t>
            </a:r>
            <a:r>
              <a:rPr lang="en-US" dirty="0"/>
              <a:t>and needs to know, investigates perspectives, and determines kinds of evidence </a:t>
            </a:r>
            <a:r>
              <a:rPr lang="en-US" dirty="0" smtClean="0"/>
              <a:t>or proofs </a:t>
            </a:r>
            <a:r>
              <a:rPr lang="en-US" dirty="0"/>
              <a:t>that seem most useful</a:t>
            </a:r>
            <a:r>
              <a:rPr lang="en-US" dirty="0" smtClean="0"/>
              <a:t>.</a:t>
            </a:r>
          </a:p>
          <a:p>
            <a:r>
              <a:rPr lang="en-US" dirty="0" smtClean="0"/>
              <a:t>The message or topic should be appropriate to the rhetorical situation</a:t>
            </a:r>
          </a:p>
          <a:p>
            <a:endParaRPr lang="en-US" dirty="0"/>
          </a:p>
        </p:txBody>
      </p:sp>
      <p:sp>
        <p:nvSpPr>
          <p:cNvPr id="3" name="Title 2"/>
          <p:cNvSpPr>
            <a:spLocks noGrp="1"/>
          </p:cNvSpPr>
          <p:nvPr>
            <p:ph type="title"/>
          </p:nvPr>
        </p:nvSpPr>
        <p:spPr/>
        <p:txBody>
          <a:bodyPr/>
          <a:lstStyle/>
          <a:p>
            <a:r>
              <a:rPr lang="en-US" dirty="0" smtClean="0"/>
              <a:t>Message</a:t>
            </a:r>
            <a:endParaRPr lang="en-US" dirty="0"/>
          </a:p>
        </p:txBody>
      </p:sp>
    </p:spTree>
    <p:extLst>
      <p:ext uri="{BB962C8B-B14F-4D97-AF65-F5344CB8AC3E}">
        <p14:creationId xmlns:p14="http://schemas.microsoft.com/office/powerpoint/2010/main" val="2750170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Considering the </a:t>
            </a:r>
            <a:r>
              <a:rPr lang="en-US" i="1" dirty="0"/>
              <a:t>audience </a:t>
            </a:r>
            <a:r>
              <a:rPr lang="en-US" dirty="0"/>
              <a:t>means speculating about the reader’s expectations, </a:t>
            </a:r>
            <a:r>
              <a:rPr lang="en-US" dirty="0" smtClean="0"/>
              <a:t>knowledge, and </a:t>
            </a:r>
            <a:r>
              <a:rPr lang="en-US" dirty="0"/>
              <a:t>disposition with regard to the subject writers </a:t>
            </a:r>
            <a:r>
              <a:rPr lang="en-US" dirty="0" smtClean="0"/>
              <a:t>explore.</a:t>
            </a:r>
          </a:p>
          <a:p>
            <a:r>
              <a:rPr lang="en-US" dirty="0" smtClean="0"/>
              <a:t>For example, a writer might consider the audience’s </a:t>
            </a:r>
          </a:p>
          <a:p>
            <a:pPr lvl="1"/>
            <a:r>
              <a:rPr lang="en-US" dirty="0" smtClean="0"/>
              <a:t>Age</a:t>
            </a:r>
          </a:p>
          <a:p>
            <a:pPr lvl="1"/>
            <a:r>
              <a:rPr lang="en-US" dirty="0" smtClean="0"/>
              <a:t>Social class</a:t>
            </a:r>
          </a:p>
          <a:p>
            <a:pPr lvl="1"/>
            <a:r>
              <a:rPr lang="en-US" dirty="0" smtClean="0"/>
              <a:t>Education</a:t>
            </a:r>
          </a:p>
          <a:p>
            <a:pPr lvl="1"/>
            <a:r>
              <a:rPr lang="en-US" dirty="0" smtClean="0"/>
              <a:t>Past experiences</a:t>
            </a:r>
          </a:p>
          <a:p>
            <a:pPr lvl="1"/>
            <a:r>
              <a:rPr lang="en-US" dirty="0" smtClean="0"/>
              <a:t>Culture/subculture</a:t>
            </a:r>
          </a:p>
          <a:p>
            <a:pPr lvl="1"/>
            <a:r>
              <a:rPr lang="en-US" dirty="0" smtClean="0"/>
              <a:t>Expectations</a:t>
            </a:r>
          </a:p>
        </p:txBody>
      </p:sp>
      <p:sp>
        <p:nvSpPr>
          <p:cNvPr id="3" name="Title 2"/>
          <p:cNvSpPr>
            <a:spLocks noGrp="1"/>
          </p:cNvSpPr>
          <p:nvPr>
            <p:ph type="title"/>
          </p:nvPr>
        </p:nvSpPr>
        <p:spPr/>
        <p:txBody>
          <a:bodyPr/>
          <a:lstStyle/>
          <a:p>
            <a:r>
              <a:rPr lang="en-US" dirty="0" smtClean="0"/>
              <a:t>Audience</a:t>
            </a:r>
            <a:endParaRPr lang="en-US" dirty="0"/>
          </a:p>
        </p:txBody>
      </p:sp>
    </p:spTree>
    <p:extLst>
      <p:ext uri="{BB962C8B-B14F-4D97-AF65-F5344CB8AC3E}">
        <p14:creationId xmlns:p14="http://schemas.microsoft.com/office/powerpoint/2010/main" val="2069171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Aristotle taught that a speaker’s ability to persuade an audience is based on how well the </a:t>
            </a:r>
            <a:r>
              <a:rPr lang="en-US" dirty="0" smtClean="0"/>
              <a:t>speaker appeals </a:t>
            </a:r>
            <a:r>
              <a:rPr lang="en-US" dirty="0"/>
              <a:t>to that audience in </a:t>
            </a:r>
            <a:r>
              <a:rPr lang="en-US" dirty="0" smtClean="0"/>
              <a:t>five different </a:t>
            </a:r>
            <a:r>
              <a:rPr lang="en-US" dirty="0"/>
              <a:t>areas: logos, ethos, </a:t>
            </a:r>
            <a:r>
              <a:rPr lang="en-US" dirty="0" smtClean="0"/>
              <a:t>pathos, </a:t>
            </a:r>
            <a:r>
              <a:rPr lang="en-US" dirty="0" err="1" smtClean="0"/>
              <a:t>telos</a:t>
            </a:r>
            <a:r>
              <a:rPr lang="en-US" dirty="0" smtClean="0"/>
              <a:t>, and </a:t>
            </a:r>
            <a:r>
              <a:rPr lang="en-US" dirty="0" err="1" smtClean="0"/>
              <a:t>kairos</a:t>
            </a:r>
            <a:r>
              <a:rPr lang="en-US" dirty="0" smtClean="0"/>
              <a:t>. </a:t>
            </a:r>
          </a:p>
          <a:p>
            <a:endParaRPr lang="en-US" dirty="0" smtClean="0"/>
          </a:p>
        </p:txBody>
      </p:sp>
      <p:sp>
        <p:nvSpPr>
          <p:cNvPr id="3" name="Title 2"/>
          <p:cNvSpPr>
            <a:spLocks noGrp="1"/>
          </p:cNvSpPr>
          <p:nvPr>
            <p:ph type="title"/>
          </p:nvPr>
        </p:nvSpPr>
        <p:spPr/>
        <p:txBody>
          <a:bodyPr/>
          <a:lstStyle/>
          <a:p>
            <a:r>
              <a:rPr lang="en-US" dirty="0" smtClean="0"/>
              <a:t>Rhetorical Components</a:t>
            </a:r>
            <a:endParaRPr lang="en-US" dirty="0"/>
          </a:p>
        </p:txBody>
      </p:sp>
    </p:spTree>
    <p:extLst>
      <p:ext uri="{BB962C8B-B14F-4D97-AF65-F5344CB8AC3E}">
        <p14:creationId xmlns:p14="http://schemas.microsoft.com/office/powerpoint/2010/main" val="124170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a:t>Logos</a:t>
            </a:r>
            <a:r>
              <a:rPr lang="en-US" dirty="0"/>
              <a:t> is frequently translated as some variation of “logic or reasoning,” but it originally referred to the actual content of a speech and how it was organized. Today, many people may discuss the </a:t>
            </a:r>
            <a:r>
              <a:rPr lang="en-US" i="1" dirty="0"/>
              <a:t>logos</a:t>
            </a:r>
            <a:r>
              <a:rPr lang="en-US" dirty="0"/>
              <a:t> qualities of a text to refer to how strong the logic or reasoning of the text is. But </a:t>
            </a:r>
            <a:r>
              <a:rPr lang="en-US" i="1" dirty="0"/>
              <a:t>logos</a:t>
            </a:r>
            <a:r>
              <a:rPr lang="en-US" dirty="0"/>
              <a:t> more closely refers to the structure and content of the text itself. In this resource, </a:t>
            </a:r>
            <a:r>
              <a:rPr lang="en-US" i="1" dirty="0"/>
              <a:t>logos</a:t>
            </a:r>
            <a:r>
              <a:rPr lang="en-US" dirty="0"/>
              <a:t> means “text.”</a:t>
            </a:r>
          </a:p>
        </p:txBody>
      </p:sp>
      <p:sp>
        <p:nvSpPr>
          <p:cNvPr id="3" name="Title 2"/>
          <p:cNvSpPr>
            <a:spLocks noGrp="1"/>
          </p:cNvSpPr>
          <p:nvPr>
            <p:ph type="title"/>
          </p:nvPr>
        </p:nvSpPr>
        <p:spPr/>
        <p:txBody>
          <a:bodyPr/>
          <a:lstStyle/>
          <a:p>
            <a:r>
              <a:rPr lang="en-US" dirty="0" smtClean="0"/>
              <a:t>Logos</a:t>
            </a:r>
            <a:endParaRPr lang="en-US" dirty="0"/>
          </a:p>
        </p:txBody>
      </p:sp>
    </p:spTree>
    <p:extLst>
      <p:ext uri="{BB962C8B-B14F-4D97-AF65-F5344CB8AC3E}">
        <p14:creationId xmlns:p14="http://schemas.microsoft.com/office/powerpoint/2010/main" val="4078590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Ethos</a:t>
            </a:r>
            <a:r>
              <a:rPr lang="en-US" dirty="0"/>
              <a:t> is frequently translated as some variation of “credibility or trustworthiness,” but it originally referred to the elements of a speech that reflected on the particular character of the speaker or the speech’s author. Today, many people may discuss </a:t>
            </a:r>
            <a:r>
              <a:rPr lang="en-US" i="1" dirty="0"/>
              <a:t>ethos</a:t>
            </a:r>
            <a:r>
              <a:rPr lang="en-US" dirty="0"/>
              <a:t> qualities of a text to refer to how well authors portray themselves. But </a:t>
            </a:r>
            <a:r>
              <a:rPr lang="en-US" i="1" dirty="0"/>
              <a:t>ethos</a:t>
            </a:r>
            <a:r>
              <a:rPr lang="en-US" dirty="0"/>
              <a:t> more closely refers to an author’s perspective more generally. In this resource, </a:t>
            </a:r>
            <a:r>
              <a:rPr lang="en-US" i="1" dirty="0"/>
              <a:t>ethos</a:t>
            </a:r>
            <a:r>
              <a:rPr lang="en-US" dirty="0"/>
              <a:t> means “author.”</a:t>
            </a:r>
          </a:p>
        </p:txBody>
      </p:sp>
      <p:sp>
        <p:nvSpPr>
          <p:cNvPr id="3" name="Title 2"/>
          <p:cNvSpPr>
            <a:spLocks noGrp="1"/>
          </p:cNvSpPr>
          <p:nvPr>
            <p:ph type="title"/>
          </p:nvPr>
        </p:nvSpPr>
        <p:spPr/>
        <p:txBody>
          <a:bodyPr/>
          <a:lstStyle/>
          <a:p>
            <a:r>
              <a:rPr lang="en-US" dirty="0" smtClean="0"/>
              <a:t>Ethos</a:t>
            </a:r>
            <a:endParaRPr lang="en-US" dirty="0"/>
          </a:p>
        </p:txBody>
      </p:sp>
    </p:spTree>
    <p:extLst>
      <p:ext uri="{BB962C8B-B14F-4D97-AF65-F5344CB8AC3E}">
        <p14:creationId xmlns:p14="http://schemas.microsoft.com/office/powerpoint/2010/main" val="370212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a:t>Pathos</a:t>
            </a:r>
            <a:r>
              <a:rPr lang="en-US" dirty="0"/>
              <a:t> is frequently translated as some variation of “emotional appeal,” but it originally referred to the elements of a speech that appealed to any of an audience’s sensibilities. Today, many people may discuss the </a:t>
            </a:r>
            <a:r>
              <a:rPr lang="en-US" i="1" dirty="0"/>
              <a:t>pathos</a:t>
            </a:r>
            <a:r>
              <a:rPr lang="en-US" dirty="0"/>
              <a:t> qualities of a text to refer to how well an author appeals to an audience’s emotions. </a:t>
            </a:r>
            <a:r>
              <a:rPr lang="en-US" i="1" dirty="0"/>
              <a:t>Pathos</a:t>
            </a:r>
            <a:r>
              <a:rPr lang="en-US" dirty="0"/>
              <a:t> as “emotion” is often contrasted with </a:t>
            </a:r>
            <a:r>
              <a:rPr lang="en-US" i="1" dirty="0"/>
              <a:t>logos</a:t>
            </a:r>
            <a:r>
              <a:rPr lang="en-US" dirty="0"/>
              <a:t> as “reason.” But this is a limited understanding of both </a:t>
            </a:r>
            <a:r>
              <a:rPr lang="en-US" i="1" dirty="0"/>
              <a:t>pathos</a:t>
            </a:r>
            <a:r>
              <a:rPr lang="en-US" dirty="0"/>
              <a:t> and </a:t>
            </a:r>
            <a:r>
              <a:rPr lang="en-US" i="1" dirty="0"/>
              <a:t>logos</a:t>
            </a:r>
            <a:r>
              <a:rPr lang="en-US" dirty="0"/>
              <a:t>; </a:t>
            </a:r>
            <a:r>
              <a:rPr lang="en-US" i="1" dirty="0"/>
              <a:t>pathos</a:t>
            </a:r>
            <a:r>
              <a:rPr lang="en-US" dirty="0"/>
              <a:t> more closely refers to an audience’s perspective more generally. In this resource, </a:t>
            </a:r>
            <a:r>
              <a:rPr lang="en-US" i="1" dirty="0"/>
              <a:t>pathos</a:t>
            </a:r>
            <a:r>
              <a:rPr lang="en-US" dirty="0"/>
              <a:t> means “audience.”</a:t>
            </a:r>
          </a:p>
        </p:txBody>
      </p:sp>
      <p:sp>
        <p:nvSpPr>
          <p:cNvPr id="3" name="Title 2"/>
          <p:cNvSpPr>
            <a:spLocks noGrp="1"/>
          </p:cNvSpPr>
          <p:nvPr>
            <p:ph type="title"/>
          </p:nvPr>
        </p:nvSpPr>
        <p:spPr/>
        <p:txBody>
          <a:bodyPr/>
          <a:lstStyle/>
          <a:p>
            <a:r>
              <a:rPr lang="en-US" dirty="0" smtClean="0"/>
              <a:t>Pathos</a:t>
            </a:r>
            <a:endParaRPr lang="en-US" dirty="0"/>
          </a:p>
        </p:txBody>
      </p:sp>
    </p:spTree>
    <p:extLst>
      <p:ext uri="{BB962C8B-B14F-4D97-AF65-F5344CB8AC3E}">
        <p14:creationId xmlns:p14="http://schemas.microsoft.com/office/powerpoint/2010/main" val="298726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err="1"/>
              <a:t>Telos</a:t>
            </a:r>
            <a:r>
              <a:rPr lang="en-US" dirty="0"/>
              <a:t> is a term Aristotle used to explain the particular purpose or attitude of a speech. Not many people use this term today in reference to rhetorical situations; nonetheless, it is instructive to know that early rhetorical thinkers like Aristotle actually placed much emphasis on speakers having a clear </a:t>
            </a:r>
            <a:r>
              <a:rPr lang="en-US" i="1" dirty="0" err="1"/>
              <a:t>telos</a:t>
            </a:r>
            <a:r>
              <a:rPr lang="en-US" dirty="0"/>
              <a:t>. But audiences can also have purposes of their own that differ from a speaker’s purpose. In this resource, </a:t>
            </a:r>
            <a:r>
              <a:rPr lang="en-US" i="1" dirty="0" err="1"/>
              <a:t>telos</a:t>
            </a:r>
            <a:r>
              <a:rPr lang="en-US" dirty="0"/>
              <a:t> means “purpose.”</a:t>
            </a:r>
          </a:p>
        </p:txBody>
      </p:sp>
      <p:sp>
        <p:nvSpPr>
          <p:cNvPr id="3" name="Title 2"/>
          <p:cNvSpPr>
            <a:spLocks noGrp="1"/>
          </p:cNvSpPr>
          <p:nvPr>
            <p:ph type="title"/>
          </p:nvPr>
        </p:nvSpPr>
        <p:spPr/>
        <p:txBody>
          <a:bodyPr/>
          <a:lstStyle/>
          <a:p>
            <a:r>
              <a:rPr lang="en-US" dirty="0" err="1" smtClean="0"/>
              <a:t>Telos</a:t>
            </a:r>
            <a:endParaRPr lang="en-US" dirty="0"/>
          </a:p>
        </p:txBody>
      </p:sp>
    </p:spTree>
    <p:extLst>
      <p:ext uri="{BB962C8B-B14F-4D97-AF65-F5344CB8AC3E}">
        <p14:creationId xmlns:p14="http://schemas.microsoft.com/office/powerpoint/2010/main" val="228518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err="1"/>
              <a:t>Kairos</a:t>
            </a:r>
            <a:r>
              <a:rPr lang="en-US" dirty="0"/>
              <a:t> is a term that refers to the elements of a speech that acknowledge and draw support from the particular setting, time, and place that a speech occurs. Though not as commonly known as </a:t>
            </a:r>
            <a:r>
              <a:rPr lang="en-US" i="1" dirty="0"/>
              <a:t>logos</a:t>
            </a:r>
            <a:r>
              <a:rPr lang="en-US" dirty="0"/>
              <a:t>, </a:t>
            </a:r>
            <a:r>
              <a:rPr lang="en-US" i="1" dirty="0"/>
              <a:t>ethos</a:t>
            </a:r>
            <a:r>
              <a:rPr lang="en-US" dirty="0"/>
              <a:t>, and </a:t>
            </a:r>
            <a:r>
              <a:rPr lang="en-US" i="1" dirty="0"/>
              <a:t>pathos</a:t>
            </a:r>
            <a:r>
              <a:rPr lang="en-US" dirty="0"/>
              <a:t>, the term </a:t>
            </a:r>
            <a:r>
              <a:rPr lang="en-US" i="1" dirty="0" err="1"/>
              <a:t>kairos</a:t>
            </a:r>
            <a:r>
              <a:rPr lang="en-US" dirty="0"/>
              <a:t> has been receiving wider renewed attention among teachers of composition since the mid-1980s. Although </a:t>
            </a:r>
            <a:r>
              <a:rPr lang="en-US" i="1" dirty="0" err="1"/>
              <a:t>kairos</a:t>
            </a:r>
            <a:r>
              <a:rPr lang="en-US" dirty="0"/>
              <a:t> may be well known among writing instructors, the term “setting” more succinctly and clearly identifies this concept for contemporary readers. In this resource, </a:t>
            </a:r>
            <a:r>
              <a:rPr lang="en-US" i="1" dirty="0" err="1"/>
              <a:t>kairos</a:t>
            </a:r>
            <a:r>
              <a:rPr lang="en-US" dirty="0"/>
              <a:t> means “setting.”</a:t>
            </a:r>
          </a:p>
        </p:txBody>
      </p:sp>
      <p:sp>
        <p:nvSpPr>
          <p:cNvPr id="3" name="Title 2"/>
          <p:cNvSpPr>
            <a:spLocks noGrp="1"/>
          </p:cNvSpPr>
          <p:nvPr>
            <p:ph type="title"/>
          </p:nvPr>
        </p:nvSpPr>
        <p:spPr/>
        <p:txBody>
          <a:bodyPr/>
          <a:lstStyle/>
          <a:p>
            <a:r>
              <a:rPr lang="en-US" dirty="0" err="1" smtClean="0"/>
              <a:t>Kairos</a:t>
            </a:r>
            <a:endParaRPr lang="en-US" dirty="0"/>
          </a:p>
        </p:txBody>
      </p:sp>
    </p:spTree>
    <p:extLst>
      <p:ext uri="{BB962C8B-B14F-4D97-AF65-F5344CB8AC3E}">
        <p14:creationId xmlns:p14="http://schemas.microsoft.com/office/powerpoint/2010/main" val="1935800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are you writing?</a:t>
            </a:r>
            <a:endParaRPr lang="en-US" dirty="0"/>
          </a:p>
        </p:txBody>
      </p:sp>
      <p:sp>
        <p:nvSpPr>
          <p:cNvPr id="3" name="Title 2"/>
          <p:cNvSpPr>
            <a:spLocks noGrp="1"/>
          </p:cNvSpPr>
          <p:nvPr>
            <p:ph type="title"/>
          </p:nvPr>
        </p:nvSpPr>
        <p:spPr/>
        <p:txBody>
          <a:bodyPr/>
          <a:lstStyle/>
          <a:p>
            <a:r>
              <a:rPr lang="en-US" dirty="0" smtClean="0"/>
              <a:t>Purpose</a:t>
            </a:r>
            <a:endParaRPr lang="en-US" dirty="0"/>
          </a:p>
        </p:txBody>
      </p:sp>
      <p:sp>
        <p:nvSpPr>
          <p:cNvPr id="4" name="Oval 3"/>
          <p:cNvSpPr/>
          <p:nvPr/>
        </p:nvSpPr>
        <p:spPr>
          <a:xfrm>
            <a:off x="3124200" y="3048000"/>
            <a:ext cx="30480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Author’s purpose</a:t>
            </a:r>
            <a:endParaRPr lang="en-US" sz="2400" b="1" dirty="0">
              <a:solidFill>
                <a:schemeClr val="tx1"/>
              </a:solidFill>
            </a:endParaRPr>
          </a:p>
        </p:txBody>
      </p:sp>
      <p:sp>
        <p:nvSpPr>
          <p:cNvPr id="5" name="Oval 4"/>
          <p:cNvSpPr/>
          <p:nvPr/>
        </p:nvSpPr>
        <p:spPr>
          <a:xfrm>
            <a:off x="6096000" y="21336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entertain</a:t>
            </a:r>
            <a:endParaRPr lang="en-US" dirty="0">
              <a:solidFill>
                <a:schemeClr val="tx1"/>
              </a:solidFill>
            </a:endParaRPr>
          </a:p>
        </p:txBody>
      </p:sp>
      <p:sp>
        <p:nvSpPr>
          <p:cNvPr id="6" name="Oval 5"/>
          <p:cNvSpPr/>
          <p:nvPr/>
        </p:nvSpPr>
        <p:spPr>
          <a:xfrm>
            <a:off x="6172200" y="49530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
            </a:r>
            <a:endParaRPr lang="en-US" dirty="0">
              <a:solidFill>
                <a:schemeClr val="tx1"/>
              </a:solidFill>
            </a:endParaRPr>
          </a:p>
        </p:txBody>
      </p:sp>
      <p:sp>
        <p:nvSpPr>
          <p:cNvPr id="7" name="Oval 6"/>
          <p:cNvSpPr/>
          <p:nvPr/>
        </p:nvSpPr>
        <p:spPr>
          <a:xfrm>
            <a:off x="6705600" y="35052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persuade</a:t>
            </a:r>
            <a:endParaRPr lang="en-US" dirty="0">
              <a:solidFill>
                <a:schemeClr val="tx1"/>
              </a:solidFill>
            </a:endParaRPr>
          </a:p>
        </p:txBody>
      </p:sp>
      <p:sp>
        <p:nvSpPr>
          <p:cNvPr id="8" name="Oval 7"/>
          <p:cNvSpPr/>
          <p:nvPr/>
        </p:nvSpPr>
        <p:spPr>
          <a:xfrm>
            <a:off x="1066800" y="35052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call to action</a:t>
            </a:r>
            <a:endParaRPr lang="en-US" dirty="0">
              <a:solidFill>
                <a:schemeClr val="tx1"/>
              </a:solidFill>
            </a:endParaRPr>
          </a:p>
        </p:txBody>
      </p:sp>
      <p:sp>
        <p:nvSpPr>
          <p:cNvPr id="9" name="Oval 8"/>
          <p:cNvSpPr/>
          <p:nvPr/>
        </p:nvSpPr>
        <p:spPr>
          <a:xfrm>
            <a:off x="1600200" y="49530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educate</a:t>
            </a:r>
            <a:endParaRPr lang="en-US" dirty="0">
              <a:solidFill>
                <a:schemeClr val="tx1"/>
              </a:solidFill>
            </a:endParaRPr>
          </a:p>
        </p:txBody>
      </p:sp>
      <p:sp>
        <p:nvSpPr>
          <p:cNvPr id="10" name="Oval 9"/>
          <p:cNvSpPr/>
          <p:nvPr/>
        </p:nvSpPr>
        <p:spPr>
          <a:xfrm>
            <a:off x="3962400" y="54483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describe</a:t>
            </a:r>
            <a:endParaRPr lang="en-US" dirty="0">
              <a:solidFill>
                <a:schemeClr val="tx1"/>
              </a:solidFill>
            </a:endParaRPr>
          </a:p>
        </p:txBody>
      </p:sp>
      <p:cxnSp>
        <p:nvCxnSpPr>
          <p:cNvPr id="12" name="Straight Connector 11"/>
          <p:cNvCxnSpPr>
            <a:stCxn id="5" idx="3"/>
            <a:endCxn id="4" idx="7"/>
          </p:cNvCxnSpPr>
          <p:nvPr/>
        </p:nvCxnSpPr>
        <p:spPr>
          <a:xfrm flipH="1">
            <a:off x="5725831" y="2979130"/>
            <a:ext cx="604513" cy="381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2"/>
          </p:cNvCxnSpPr>
          <p:nvPr/>
        </p:nvCxnSpPr>
        <p:spPr>
          <a:xfrm flipH="1">
            <a:off x="6172200" y="40005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5"/>
          </p:cNvCxnSpPr>
          <p:nvPr/>
        </p:nvCxnSpPr>
        <p:spPr>
          <a:xfrm>
            <a:off x="5725831" y="4869142"/>
            <a:ext cx="446369" cy="464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0" idx="0"/>
          </p:cNvCxnSpPr>
          <p:nvPr/>
        </p:nvCxnSpPr>
        <p:spPr>
          <a:xfrm>
            <a:off x="4762500" y="5181600"/>
            <a:ext cx="0" cy="266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4" idx="3"/>
            <a:endCxn id="9" idx="7"/>
          </p:cNvCxnSpPr>
          <p:nvPr/>
        </p:nvCxnSpPr>
        <p:spPr>
          <a:xfrm flipH="1">
            <a:off x="2966056" y="4869142"/>
            <a:ext cx="604513" cy="2289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4" idx="2"/>
          </p:cNvCxnSpPr>
          <p:nvPr/>
        </p:nvCxnSpPr>
        <p:spPr>
          <a:xfrm flipH="1">
            <a:off x="2667000" y="4114800"/>
            <a:ext cx="45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777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writer’s style is what distinguishes his or her writing and makes it unique.</a:t>
            </a:r>
          </a:p>
          <a:p>
            <a:r>
              <a:rPr lang="en-US" dirty="0" smtClean="0"/>
              <a:t>Style may be adapted to fix the specific context, purpose or audience. </a:t>
            </a:r>
          </a:p>
          <a:p>
            <a:r>
              <a:rPr lang="en-US" dirty="0" smtClean="0"/>
              <a:t>Elements such as such as word choice, sentence fluency, and the writer’s voice all contribute to style.</a:t>
            </a:r>
          </a:p>
          <a:p>
            <a:endParaRPr lang="en-US" dirty="0"/>
          </a:p>
        </p:txBody>
      </p:sp>
      <p:sp>
        <p:nvSpPr>
          <p:cNvPr id="3" name="Title 2"/>
          <p:cNvSpPr>
            <a:spLocks noGrp="1"/>
          </p:cNvSpPr>
          <p:nvPr>
            <p:ph type="title"/>
          </p:nvPr>
        </p:nvSpPr>
        <p:spPr/>
        <p:txBody>
          <a:bodyPr/>
          <a:lstStyle/>
          <a:p>
            <a:r>
              <a:rPr lang="en-US" dirty="0" smtClean="0"/>
              <a:t>Style</a:t>
            </a:r>
            <a:endParaRPr lang="en-US" dirty="0"/>
          </a:p>
        </p:txBody>
      </p:sp>
    </p:spTree>
    <p:extLst>
      <p:ext uri="{BB962C8B-B14F-4D97-AF65-F5344CB8AC3E}">
        <p14:creationId xmlns:p14="http://schemas.microsoft.com/office/powerpoint/2010/main" val="1183292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 swag?</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300" r="8300"/>
          <a:stretch>
            <a:fillRect/>
          </a:stretch>
        </p:blipFill>
        <p:spPr/>
      </p:pic>
      <p:sp>
        <p:nvSpPr>
          <p:cNvPr id="4" name="Text Placeholder 3"/>
          <p:cNvSpPr>
            <a:spLocks noGrp="1"/>
          </p:cNvSpPr>
          <p:nvPr>
            <p:ph type="body" sz="half" idx="2"/>
          </p:nvPr>
        </p:nvSpPr>
        <p:spPr/>
        <p:txBody>
          <a:bodyPr/>
          <a:lstStyle/>
          <a:p>
            <a:r>
              <a:rPr lang="en-US" dirty="0"/>
              <a:t>Think </a:t>
            </a:r>
            <a:r>
              <a:rPr lang="en-US" dirty="0" smtClean="0"/>
              <a:t>of your </a:t>
            </a:r>
            <a:r>
              <a:rPr lang="en-US" dirty="0" smtClean="0"/>
              <a:t>writing—and especially your writing style—as your </a:t>
            </a:r>
            <a:r>
              <a:rPr lang="en-US" dirty="0"/>
              <a:t>rhetorical swag.</a:t>
            </a:r>
          </a:p>
        </p:txBody>
      </p:sp>
    </p:spTree>
    <p:extLst>
      <p:ext uri="{BB962C8B-B14F-4D97-AF65-F5344CB8AC3E}">
        <p14:creationId xmlns:p14="http://schemas.microsoft.com/office/powerpoint/2010/main" val="2039679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writing, tone can </a:t>
            </a:r>
            <a:r>
              <a:rPr lang="en-US" dirty="0" smtClean="0"/>
              <a:t>refer </a:t>
            </a:r>
            <a:r>
              <a:rPr lang="en-US" dirty="0"/>
              <a:t>to: a writer’s style, character, or attitudes. As a reader, you will get certain feelings from a writer’s attitude toward certain topics. For example, if a writer expresses his or her passion in some topics, then the tone of the writing will very excited. A writer’s tone can be different from genre to genre, and from topic to topic. A Writer’s tone can be formal, informal, subjective, objective, critical, etc.</a:t>
            </a:r>
          </a:p>
        </p:txBody>
      </p:sp>
      <p:sp>
        <p:nvSpPr>
          <p:cNvPr id="3" name="Title 2"/>
          <p:cNvSpPr>
            <a:spLocks noGrp="1"/>
          </p:cNvSpPr>
          <p:nvPr>
            <p:ph type="title"/>
          </p:nvPr>
        </p:nvSpPr>
        <p:spPr/>
        <p:txBody>
          <a:bodyPr/>
          <a:lstStyle/>
          <a:p>
            <a:r>
              <a:rPr lang="en-US" dirty="0" smtClean="0"/>
              <a:t>Tone</a:t>
            </a:r>
            <a:endParaRPr lang="en-US" dirty="0"/>
          </a:p>
        </p:txBody>
      </p:sp>
    </p:spTree>
    <p:extLst>
      <p:ext uri="{BB962C8B-B14F-4D97-AF65-F5344CB8AC3E}">
        <p14:creationId xmlns:p14="http://schemas.microsoft.com/office/powerpoint/2010/main" val="3424436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Good writers pay careful attention to word choice, selecting the most concise and precise words to convey their exact meaning. </a:t>
            </a:r>
          </a:p>
          <a:p>
            <a:r>
              <a:rPr lang="en-US" dirty="0" smtClean="0"/>
              <a:t>Precise words—active verbs, concrete nouns, specific and vivid adjectives—help engage the reader. </a:t>
            </a:r>
          </a:p>
          <a:p>
            <a:r>
              <a:rPr lang="en-US" dirty="0" smtClean="0"/>
              <a:t>Good writers use adjectives sparingly and adverbs rarely because they let their nouns and verbs do the work. </a:t>
            </a:r>
          </a:p>
          <a:p>
            <a:endParaRPr lang="en-US" dirty="0"/>
          </a:p>
        </p:txBody>
      </p:sp>
      <p:sp>
        <p:nvSpPr>
          <p:cNvPr id="3" name="Title 2"/>
          <p:cNvSpPr>
            <a:spLocks noGrp="1"/>
          </p:cNvSpPr>
          <p:nvPr>
            <p:ph type="title"/>
          </p:nvPr>
        </p:nvSpPr>
        <p:spPr/>
        <p:txBody>
          <a:bodyPr/>
          <a:lstStyle/>
          <a:p>
            <a:r>
              <a:rPr lang="en-US" dirty="0" smtClean="0"/>
              <a:t>Word Choice</a:t>
            </a:r>
            <a:endParaRPr lang="en-US" dirty="0"/>
          </a:p>
        </p:txBody>
      </p:sp>
    </p:spTree>
    <p:extLst>
      <p:ext uri="{BB962C8B-B14F-4D97-AF65-F5344CB8AC3E}">
        <p14:creationId xmlns:p14="http://schemas.microsoft.com/office/powerpoint/2010/main" val="3283652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Diction is a writer’s word choice.</a:t>
            </a:r>
          </a:p>
          <a:p>
            <a:r>
              <a:rPr lang="en-US" dirty="0"/>
              <a:t>High or Formal Diction usually contains language that creates and elevated tone. It is free </a:t>
            </a:r>
            <a:r>
              <a:rPr lang="en-US" dirty="0" smtClean="0"/>
              <a:t>of slang</a:t>
            </a:r>
            <a:r>
              <a:rPr lang="en-US" dirty="0"/>
              <a:t>, idioms, colloquialisms, and contractions. It often contains polysyllabic </a:t>
            </a:r>
            <a:r>
              <a:rPr lang="en-US" dirty="0" smtClean="0"/>
              <a:t>words, sophisticated </a:t>
            </a:r>
            <a:r>
              <a:rPr lang="en-US" dirty="0"/>
              <a:t>syntax, and elegant word choice</a:t>
            </a:r>
            <a:r>
              <a:rPr lang="en-US" dirty="0" smtClean="0"/>
              <a:t>.</a:t>
            </a:r>
          </a:p>
          <a:p>
            <a:r>
              <a:rPr lang="en-US" dirty="0"/>
              <a:t>Neutral Diction uses standard language and vocabulary without elaborate words and </a:t>
            </a:r>
            <a:r>
              <a:rPr lang="en-US" dirty="0" smtClean="0"/>
              <a:t>may include </a:t>
            </a:r>
            <a:r>
              <a:rPr lang="en-US" dirty="0"/>
              <a:t>contractions</a:t>
            </a:r>
            <a:r>
              <a:rPr lang="en-US" dirty="0" smtClean="0"/>
              <a:t>.</a:t>
            </a:r>
          </a:p>
          <a:p>
            <a:r>
              <a:rPr lang="en-US" dirty="0" smtClean="0"/>
              <a:t>Informal </a:t>
            </a:r>
            <a:r>
              <a:rPr lang="en-US" dirty="0"/>
              <a:t>or Low Diction is the language of everyday use. It is relaxed and conversational. </a:t>
            </a:r>
            <a:r>
              <a:rPr lang="en-US" dirty="0" smtClean="0"/>
              <a:t>It often </a:t>
            </a:r>
            <a:r>
              <a:rPr lang="en-US" dirty="0"/>
              <a:t>includes common and simple words, idioms, slang, jargon and contractions</a:t>
            </a:r>
            <a:r>
              <a:rPr lang="en-US" dirty="0" smtClean="0"/>
              <a:t>.</a:t>
            </a:r>
          </a:p>
        </p:txBody>
      </p:sp>
      <p:sp>
        <p:nvSpPr>
          <p:cNvPr id="3" name="Title 2"/>
          <p:cNvSpPr>
            <a:spLocks noGrp="1"/>
          </p:cNvSpPr>
          <p:nvPr>
            <p:ph type="title"/>
          </p:nvPr>
        </p:nvSpPr>
        <p:spPr/>
        <p:txBody>
          <a:bodyPr/>
          <a:lstStyle/>
          <a:p>
            <a:r>
              <a:rPr lang="en-US" dirty="0" smtClean="0"/>
              <a:t>Diction</a:t>
            </a:r>
            <a:endParaRPr lang="en-US" dirty="0"/>
          </a:p>
        </p:txBody>
      </p:sp>
    </p:spTree>
    <p:extLst>
      <p:ext uri="{BB962C8B-B14F-4D97-AF65-F5344CB8AC3E}">
        <p14:creationId xmlns:p14="http://schemas.microsoft.com/office/powerpoint/2010/main" val="3542497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Denotation </a:t>
            </a:r>
            <a:r>
              <a:rPr lang="en-US" dirty="0"/>
              <a:t>is the exact, literal definition of a word independent of any emotional association </a:t>
            </a:r>
            <a:r>
              <a:rPr lang="en-US" dirty="0" smtClean="0"/>
              <a:t>or secondary </a:t>
            </a:r>
            <a:r>
              <a:rPr lang="en-US" dirty="0"/>
              <a:t>meaning</a:t>
            </a:r>
            <a:r>
              <a:rPr lang="en-US" dirty="0" smtClean="0"/>
              <a:t>.</a:t>
            </a:r>
          </a:p>
          <a:p>
            <a:r>
              <a:rPr lang="en-US" dirty="0" smtClean="0"/>
              <a:t>Connotation </a:t>
            </a:r>
            <a:r>
              <a:rPr lang="en-US" dirty="0"/>
              <a:t>is the implicit rather than explicit meaning of a word and consists of the </a:t>
            </a:r>
            <a:r>
              <a:rPr lang="en-US" dirty="0" smtClean="0"/>
              <a:t>suggestions, associations</a:t>
            </a:r>
            <a:r>
              <a:rPr lang="en-US" dirty="0"/>
              <a:t>, and emotional overtones attached to a word.</a:t>
            </a:r>
          </a:p>
        </p:txBody>
      </p:sp>
      <p:sp>
        <p:nvSpPr>
          <p:cNvPr id="3" name="Title 2"/>
          <p:cNvSpPr>
            <a:spLocks noGrp="1"/>
          </p:cNvSpPr>
          <p:nvPr>
            <p:ph type="title"/>
          </p:nvPr>
        </p:nvSpPr>
        <p:spPr>
          <a:xfrm>
            <a:off x="381000" y="570156"/>
            <a:ext cx="8382000" cy="1054250"/>
          </a:xfrm>
        </p:spPr>
        <p:txBody>
          <a:bodyPr/>
          <a:lstStyle/>
          <a:p>
            <a:r>
              <a:rPr lang="en-US" dirty="0" smtClean="0"/>
              <a:t>Denotation &amp; Connotation</a:t>
            </a:r>
            <a:endParaRPr lang="en-US" dirty="0"/>
          </a:p>
        </p:txBody>
      </p:sp>
    </p:spTree>
    <p:extLst>
      <p:ext uri="{BB962C8B-B14F-4D97-AF65-F5344CB8AC3E}">
        <p14:creationId xmlns:p14="http://schemas.microsoft.com/office/powerpoint/2010/main" val="3083366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Sentence fluency refers to the flow and rhythm of phrases and sentences. </a:t>
            </a:r>
          </a:p>
          <a:p>
            <a:r>
              <a:rPr lang="en-US" dirty="0" smtClean="0"/>
              <a:t>Good writers use a variety of sentences with different lengths and rhythms to achieve different effects. </a:t>
            </a:r>
            <a:endParaRPr lang="en-US" dirty="0"/>
          </a:p>
        </p:txBody>
      </p:sp>
      <p:sp>
        <p:nvSpPr>
          <p:cNvPr id="3" name="Title 2"/>
          <p:cNvSpPr>
            <a:spLocks noGrp="1"/>
          </p:cNvSpPr>
          <p:nvPr>
            <p:ph type="title"/>
          </p:nvPr>
        </p:nvSpPr>
        <p:spPr/>
        <p:txBody>
          <a:bodyPr/>
          <a:lstStyle/>
          <a:p>
            <a:r>
              <a:rPr lang="en-US" dirty="0" smtClean="0"/>
              <a:t>Sentence Fluency</a:t>
            </a:r>
            <a:endParaRPr lang="en-US" dirty="0"/>
          </a:p>
        </p:txBody>
      </p:sp>
    </p:spTree>
    <p:extLst>
      <p:ext uri="{BB962C8B-B14F-4D97-AF65-F5344CB8AC3E}">
        <p14:creationId xmlns:p14="http://schemas.microsoft.com/office/powerpoint/2010/main" val="1630507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Voice reveals the author’s personality. </a:t>
            </a:r>
          </a:p>
          <a:p>
            <a:r>
              <a:rPr lang="en-US" dirty="0" smtClean="0"/>
              <a:t>For example, a writer’s voice can be impersonal or chatty, authoritative or reflective, objective or passionate, serious or funny.</a:t>
            </a:r>
            <a:endParaRPr lang="en-US" dirty="0"/>
          </a:p>
        </p:txBody>
      </p:sp>
      <p:sp>
        <p:nvSpPr>
          <p:cNvPr id="3" name="Title 2"/>
          <p:cNvSpPr>
            <a:spLocks noGrp="1"/>
          </p:cNvSpPr>
          <p:nvPr>
            <p:ph type="title"/>
          </p:nvPr>
        </p:nvSpPr>
        <p:spPr/>
        <p:txBody>
          <a:bodyPr/>
          <a:lstStyle/>
          <a:p>
            <a:r>
              <a:rPr lang="en-US" dirty="0" smtClean="0"/>
              <a:t>Voice</a:t>
            </a:r>
            <a:endParaRPr lang="en-US" dirty="0"/>
          </a:p>
        </p:txBody>
      </p:sp>
    </p:spTree>
    <p:extLst>
      <p:ext uri="{BB962C8B-B14F-4D97-AF65-F5344CB8AC3E}">
        <p14:creationId xmlns:p14="http://schemas.microsoft.com/office/powerpoint/2010/main" val="2315672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Rhetoric</a:t>
            </a:r>
            <a:endParaRPr lang="en-US" dirty="0"/>
          </a:p>
        </p:txBody>
      </p:sp>
      <p:sp>
        <p:nvSpPr>
          <p:cNvPr id="4" name="Isosceles Triangle 3"/>
          <p:cNvSpPr/>
          <p:nvPr/>
        </p:nvSpPr>
        <p:spPr>
          <a:xfrm>
            <a:off x="2514600" y="2514600"/>
            <a:ext cx="4114800" cy="3200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lowchart: Merge 4"/>
          <p:cNvSpPr/>
          <p:nvPr/>
        </p:nvSpPr>
        <p:spPr>
          <a:xfrm>
            <a:off x="2933700" y="3505200"/>
            <a:ext cx="3276600" cy="3048000"/>
          </a:xfrm>
          <a:prstGeom prst="flowChartMer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11961" y="2209800"/>
            <a:ext cx="917239" cy="369332"/>
          </a:xfrm>
          <a:prstGeom prst="rect">
            <a:avLst/>
          </a:prstGeom>
          <a:noFill/>
        </p:spPr>
        <p:txBody>
          <a:bodyPr wrap="none" rtlCol="0">
            <a:spAutoFit/>
          </a:bodyPr>
          <a:lstStyle/>
          <a:p>
            <a:r>
              <a:rPr lang="en-US" dirty="0" smtClean="0"/>
              <a:t>Subject</a:t>
            </a:r>
            <a:endParaRPr lang="en-US" dirty="0"/>
          </a:p>
        </p:txBody>
      </p:sp>
      <p:sp>
        <p:nvSpPr>
          <p:cNvPr id="8" name="TextBox 7"/>
          <p:cNvSpPr txBox="1"/>
          <p:nvPr/>
        </p:nvSpPr>
        <p:spPr>
          <a:xfrm>
            <a:off x="5943600" y="5715000"/>
            <a:ext cx="1170513" cy="369332"/>
          </a:xfrm>
          <a:prstGeom prst="rect">
            <a:avLst/>
          </a:prstGeom>
          <a:noFill/>
        </p:spPr>
        <p:txBody>
          <a:bodyPr wrap="none" rtlCol="0">
            <a:spAutoFit/>
          </a:bodyPr>
          <a:lstStyle/>
          <a:p>
            <a:r>
              <a:rPr lang="en-US" dirty="0" smtClean="0"/>
              <a:t>Audience</a:t>
            </a:r>
            <a:endParaRPr lang="en-US" dirty="0"/>
          </a:p>
        </p:txBody>
      </p:sp>
      <p:sp>
        <p:nvSpPr>
          <p:cNvPr id="9" name="TextBox 8"/>
          <p:cNvSpPr txBox="1"/>
          <p:nvPr/>
        </p:nvSpPr>
        <p:spPr>
          <a:xfrm>
            <a:off x="1969603" y="5715000"/>
            <a:ext cx="1002197" cy="369332"/>
          </a:xfrm>
          <a:prstGeom prst="rect">
            <a:avLst/>
          </a:prstGeom>
          <a:noFill/>
        </p:spPr>
        <p:txBody>
          <a:bodyPr wrap="none" rtlCol="0">
            <a:spAutoFit/>
          </a:bodyPr>
          <a:lstStyle/>
          <a:p>
            <a:r>
              <a:rPr lang="en-US" dirty="0" smtClean="0"/>
              <a:t>Speaker</a:t>
            </a:r>
            <a:endParaRPr lang="en-US" dirty="0"/>
          </a:p>
        </p:txBody>
      </p:sp>
      <p:sp>
        <p:nvSpPr>
          <p:cNvPr id="10" name="TextBox 9"/>
          <p:cNvSpPr txBox="1"/>
          <p:nvPr/>
        </p:nvSpPr>
        <p:spPr>
          <a:xfrm>
            <a:off x="4169485" y="3135868"/>
            <a:ext cx="813043" cy="369332"/>
          </a:xfrm>
          <a:prstGeom prst="rect">
            <a:avLst/>
          </a:prstGeom>
          <a:noFill/>
        </p:spPr>
        <p:txBody>
          <a:bodyPr wrap="none" rtlCol="0">
            <a:spAutoFit/>
          </a:bodyPr>
          <a:lstStyle/>
          <a:p>
            <a:r>
              <a:rPr lang="en-US" b="1" dirty="0" smtClean="0"/>
              <a:t>Logos</a:t>
            </a:r>
            <a:endParaRPr lang="en-US" b="1" dirty="0"/>
          </a:p>
        </p:txBody>
      </p:sp>
      <p:sp>
        <p:nvSpPr>
          <p:cNvPr id="11" name="TextBox 10"/>
          <p:cNvSpPr txBox="1"/>
          <p:nvPr/>
        </p:nvSpPr>
        <p:spPr>
          <a:xfrm>
            <a:off x="5341095" y="5181600"/>
            <a:ext cx="889987" cy="369332"/>
          </a:xfrm>
          <a:prstGeom prst="rect">
            <a:avLst/>
          </a:prstGeom>
          <a:noFill/>
        </p:spPr>
        <p:txBody>
          <a:bodyPr wrap="none" rtlCol="0">
            <a:spAutoFit/>
          </a:bodyPr>
          <a:lstStyle/>
          <a:p>
            <a:r>
              <a:rPr lang="en-US" b="1" dirty="0" smtClean="0"/>
              <a:t>Pathos</a:t>
            </a:r>
            <a:endParaRPr lang="en-US" b="1" dirty="0"/>
          </a:p>
        </p:txBody>
      </p:sp>
      <p:sp>
        <p:nvSpPr>
          <p:cNvPr id="12" name="TextBox 11"/>
          <p:cNvSpPr txBox="1"/>
          <p:nvPr/>
        </p:nvSpPr>
        <p:spPr>
          <a:xfrm>
            <a:off x="2971800" y="5181600"/>
            <a:ext cx="774571" cy="369332"/>
          </a:xfrm>
          <a:prstGeom prst="rect">
            <a:avLst/>
          </a:prstGeom>
          <a:noFill/>
        </p:spPr>
        <p:txBody>
          <a:bodyPr wrap="none" rtlCol="0">
            <a:spAutoFit/>
          </a:bodyPr>
          <a:lstStyle/>
          <a:p>
            <a:r>
              <a:rPr lang="en-US" b="1" dirty="0" smtClean="0"/>
              <a:t>Ethos</a:t>
            </a:r>
            <a:endParaRPr lang="en-US" b="1" dirty="0"/>
          </a:p>
        </p:txBody>
      </p:sp>
      <p:sp>
        <p:nvSpPr>
          <p:cNvPr id="13" name="TextBox 12"/>
          <p:cNvSpPr txBox="1"/>
          <p:nvPr/>
        </p:nvSpPr>
        <p:spPr>
          <a:xfrm>
            <a:off x="3094900" y="3505200"/>
            <a:ext cx="697627" cy="369332"/>
          </a:xfrm>
          <a:prstGeom prst="rect">
            <a:avLst/>
          </a:prstGeom>
          <a:noFill/>
        </p:spPr>
        <p:txBody>
          <a:bodyPr wrap="none" rtlCol="0">
            <a:spAutoFit/>
          </a:bodyPr>
          <a:lstStyle/>
          <a:p>
            <a:r>
              <a:rPr lang="en-US" dirty="0" smtClean="0"/>
              <a:t>Tone</a:t>
            </a:r>
            <a:endParaRPr lang="en-US" dirty="0"/>
          </a:p>
        </p:txBody>
      </p:sp>
      <p:sp>
        <p:nvSpPr>
          <p:cNvPr id="14" name="TextBox 13"/>
          <p:cNvSpPr txBox="1"/>
          <p:nvPr/>
        </p:nvSpPr>
        <p:spPr>
          <a:xfrm>
            <a:off x="5341095" y="3505200"/>
            <a:ext cx="688009" cy="369332"/>
          </a:xfrm>
          <a:prstGeom prst="rect">
            <a:avLst/>
          </a:prstGeom>
          <a:noFill/>
        </p:spPr>
        <p:txBody>
          <a:bodyPr wrap="none" rtlCol="0">
            <a:spAutoFit/>
          </a:bodyPr>
          <a:lstStyle/>
          <a:p>
            <a:r>
              <a:rPr lang="en-US" dirty="0" smtClean="0"/>
              <a:t>Style</a:t>
            </a:r>
            <a:endParaRPr lang="en-US" dirty="0"/>
          </a:p>
        </p:txBody>
      </p:sp>
      <p:sp>
        <p:nvSpPr>
          <p:cNvPr id="15" name="TextBox 14"/>
          <p:cNvSpPr txBox="1"/>
          <p:nvPr/>
        </p:nvSpPr>
        <p:spPr>
          <a:xfrm>
            <a:off x="4075951" y="5715000"/>
            <a:ext cx="1029449" cy="369332"/>
          </a:xfrm>
          <a:prstGeom prst="rect">
            <a:avLst/>
          </a:prstGeom>
          <a:noFill/>
        </p:spPr>
        <p:txBody>
          <a:bodyPr wrap="none" rtlCol="0">
            <a:spAutoFit/>
          </a:bodyPr>
          <a:lstStyle/>
          <a:p>
            <a:r>
              <a:rPr lang="en-US" dirty="0" smtClean="0"/>
              <a:t>Purpose</a:t>
            </a:r>
            <a:endParaRPr lang="en-US" dirty="0"/>
          </a:p>
        </p:txBody>
      </p:sp>
    </p:spTree>
    <p:extLst>
      <p:ext uri="{BB962C8B-B14F-4D97-AF65-F5344CB8AC3E}">
        <p14:creationId xmlns:p14="http://schemas.microsoft.com/office/powerpoint/2010/main" val="3076531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Who is Tony Stewart?</a:t>
            </a:r>
          </a:p>
          <a:p>
            <a:r>
              <a:rPr lang="en-US" dirty="0" smtClean="0"/>
              <a:t>What kind of reputation does he have?</a:t>
            </a:r>
          </a:p>
          <a:p>
            <a:r>
              <a:rPr lang="en-US" dirty="0" smtClean="0"/>
              <a:t>Viewer discretion advised: https</a:t>
            </a:r>
            <a:r>
              <a:rPr lang="en-US" dirty="0"/>
              <a:t>://www.youtube.com/watch?v=qILmIyG6qno</a:t>
            </a:r>
            <a:endParaRPr lang="en-US" dirty="0" smtClean="0"/>
          </a:p>
          <a:p>
            <a:endParaRPr lang="en-US" dirty="0" smtClean="0"/>
          </a:p>
        </p:txBody>
      </p:sp>
      <p:sp>
        <p:nvSpPr>
          <p:cNvPr id="3" name="Title 2"/>
          <p:cNvSpPr>
            <a:spLocks noGrp="1"/>
          </p:cNvSpPr>
          <p:nvPr>
            <p:ph type="title"/>
          </p:nvPr>
        </p:nvSpPr>
        <p:spPr/>
        <p:txBody>
          <a:bodyPr/>
          <a:lstStyle/>
          <a:p>
            <a:r>
              <a:rPr lang="en-US" dirty="0" smtClean="0"/>
              <a:t>Application</a:t>
            </a:r>
            <a:endParaRPr lang="en-US" dirty="0"/>
          </a:p>
        </p:txBody>
      </p:sp>
    </p:spTree>
    <p:extLst>
      <p:ext uri="{BB962C8B-B14F-4D97-AF65-F5344CB8AC3E}">
        <p14:creationId xmlns:p14="http://schemas.microsoft.com/office/powerpoint/2010/main" val="1450566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Using your knowledge of rhetoric, analyze the following statement Tony Stewart </a:t>
            </a:r>
            <a:r>
              <a:rPr lang="en-US" dirty="0"/>
              <a:t>released </a:t>
            </a:r>
            <a:r>
              <a:rPr lang="en-US" dirty="0" smtClean="0"/>
              <a:t>regarding </a:t>
            </a:r>
            <a:r>
              <a:rPr lang="en-US" dirty="0"/>
              <a:t>the fatal accident </a:t>
            </a:r>
            <a:r>
              <a:rPr lang="en-US" dirty="0" smtClean="0"/>
              <a:t>at </a:t>
            </a:r>
            <a:r>
              <a:rPr lang="en-US" dirty="0"/>
              <a:t>Canandaigua (N.Y.) Motorsports Park involving Kevin Ward </a:t>
            </a:r>
            <a:r>
              <a:rPr lang="en-US" dirty="0" smtClean="0"/>
              <a:t>Jr.:</a:t>
            </a:r>
            <a:endParaRPr lang="en-US" dirty="0"/>
          </a:p>
          <a:p>
            <a:r>
              <a:rPr lang="en-US" dirty="0" smtClean="0"/>
              <a:t>“</a:t>
            </a:r>
            <a:r>
              <a:rPr lang="en-US" dirty="0"/>
              <a:t>There aren’t words to describe the sadness I feel about the accident that took the life of Kevin Ward Jr. It’s a very emotional time for all involved, and it is the reason I’ve decided not to participate in today’s race at Watkins Glen. My thoughts and prayers are with his family, friends and everyone affected by this tragedy.”</a:t>
            </a:r>
          </a:p>
        </p:txBody>
      </p:sp>
      <p:sp>
        <p:nvSpPr>
          <p:cNvPr id="3" name="Title 2"/>
          <p:cNvSpPr>
            <a:spLocks noGrp="1"/>
          </p:cNvSpPr>
          <p:nvPr>
            <p:ph type="title"/>
          </p:nvPr>
        </p:nvSpPr>
        <p:spPr/>
        <p:txBody>
          <a:bodyPr/>
          <a:lstStyle/>
          <a:p>
            <a:r>
              <a:rPr lang="en-US" dirty="0" smtClean="0"/>
              <a:t>Application</a:t>
            </a:r>
            <a:endParaRPr lang="en-US" dirty="0"/>
          </a:p>
        </p:txBody>
      </p:sp>
    </p:spTree>
    <p:extLst>
      <p:ext uri="{BB962C8B-B14F-4D97-AF65-F5344CB8AC3E}">
        <p14:creationId xmlns:p14="http://schemas.microsoft.com/office/powerpoint/2010/main" val="348680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4710953" cy="3877815"/>
          </a:xfrm>
        </p:spPr>
        <p:txBody>
          <a:bodyPr/>
          <a:lstStyle/>
          <a:p>
            <a:pPr marL="0" indent="0">
              <a:buNone/>
            </a:pPr>
            <a:r>
              <a:rPr lang="en-US" dirty="0" smtClean="0"/>
              <a:t>Rhetoric, you say? What is rhetoric?</a:t>
            </a:r>
          </a:p>
          <a:p>
            <a:pPr marL="0" indent="0">
              <a:buNone/>
            </a:pPr>
            <a:endParaRPr lang="en-US" dirty="0" smtClean="0"/>
          </a:p>
          <a:p>
            <a:r>
              <a:rPr lang="en-US" dirty="0" smtClean="0"/>
              <a:t>“The faculty of observing, in any given case, the available means of persuasion.” </a:t>
            </a:r>
          </a:p>
          <a:p>
            <a:pPr marL="0" indent="0">
              <a:buNone/>
            </a:pPr>
            <a:r>
              <a:rPr lang="en-US" dirty="0"/>
              <a:t>	</a:t>
            </a:r>
            <a:r>
              <a:rPr lang="en-US" dirty="0" smtClean="0"/>
              <a:t>		– Aristotle</a:t>
            </a:r>
          </a:p>
          <a:p>
            <a:endParaRPr lang="en-US" dirty="0" smtClean="0"/>
          </a:p>
          <a:p>
            <a:endParaRPr lang="en-US" dirty="0"/>
          </a:p>
        </p:txBody>
      </p:sp>
      <p:sp>
        <p:nvSpPr>
          <p:cNvPr id="3" name="Title 2"/>
          <p:cNvSpPr>
            <a:spLocks noGrp="1"/>
          </p:cNvSpPr>
          <p:nvPr>
            <p:ph type="title"/>
          </p:nvPr>
        </p:nvSpPr>
        <p:spPr/>
        <p:txBody>
          <a:bodyPr/>
          <a:lstStyle/>
          <a:p>
            <a:r>
              <a:rPr lang="en-US" dirty="0" smtClean="0"/>
              <a:t>Rhetoric</a:t>
            </a:r>
            <a:endParaRPr lang="en-US" dirty="0"/>
          </a:p>
        </p:txBody>
      </p:sp>
      <p:pic>
        <p:nvPicPr>
          <p:cNvPr id="1026" name="Picture 2" descr="https://encrypted-tbn1.gstatic.com/images?q=tbn:ANd9GcRq3xC12R1K9jc7IPP3VljCYCKZYhaXF8IjmQC3CzeaoQjp4uf84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0982" y="2209800"/>
            <a:ext cx="3067050" cy="384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196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p:txBody>
          <a:bodyPr/>
          <a:lstStyle/>
          <a:p>
            <a:r>
              <a:rPr lang="en-US" dirty="0" smtClean="0"/>
              <a:t>Rhetoric</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133600"/>
            <a:ext cx="6196013" cy="2286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876800"/>
            <a:ext cx="68103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124200"/>
            <a:ext cx="4038600" cy="227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237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Rhetoric: the art of effective communication—especially persuasive discourse</a:t>
            </a:r>
          </a:p>
          <a:p>
            <a:r>
              <a:rPr lang="en-US" dirty="0" smtClean="0"/>
              <a:t>Rhetorical situation: as the context of a rhetorical event, the rhetorical situation consists of an issue, an audience, and a set of constraints</a:t>
            </a:r>
          </a:p>
          <a:p>
            <a:r>
              <a:rPr lang="en-US" dirty="0"/>
              <a:t>The “situation” which generates the need for writing is affected by the </a:t>
            </a:r>
          </a:p>
          <a:p>
            <a:pPr lvl="1"/>
            <a:r>
              <a:rPr lang="en-US" dirty="0"/>
              <a:t>Time period or timing</a:t>
            </a:r>
          </a:p>
          <a:p>
            <a:pPr lvl="1"/>
            <a:r>
              <a:rPr lang="en-US" dirty="0"/>
              <a:t>Location</a:t>
            </a:r>
          </a:p>
          <a:p>
            <a:pPr lvl="1"/>
            <a:r>
              <a:rPr lang="en-US" dirty="0"/>
              <a:t>Current events</a:t>
            </a:r>
          </a:p>
          <a:p>
            <a:pPr lvl="1"/>
            <a:r>
              <a:rPr lang="en-US" dirty="0"/>
              <a:t>Cultural significance</a:t>
            </a:r>
          </a:p>
          <a:p>
            <a:endParaRPr lang="en-US" dirty="0"/>
          </a:p>
        </p:txBody>
      </p:sp>
      <p:sp>
        <p:nvSpPr>
          <p:cNvPr id="3" name="Title 2"/>
          <p:cNvSpPr>
            <a:spLocks noGrp="1"/>
          </p:cNvSpPr>
          <p:nvPr>
            <p:ph type="title"/>
          </p:nvPr>
        </p:nvSpPr>
        <p:spPr/>
        <p:txBody>
          <a:bodyPr/>
          <a:lstStyle/>
          <a:p>
            <a:r>
              <a:rPr lang="en-US" dirty="0" smtClean="0"/>
              <a:t>Rhetoric</a:t>
            </a:r>
            <a:endParaRPr lang="en-US" dirty="0"/>
          </a:p>
        </p:txBody>
      </p:sp>
    </p:spTree>
    <p:extLst>
      <p:ext uri="{BB962C8B-B14F-4D97-AF65-F5344CB8AC3E}">
        <p14:creationId xmlns:p14="http://schemas.microsoft.com/office/powerpoint/2010/main" val="431495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need to be aware of the rhetorical situation every time you write, and you should adapt your writing depending on your purpose and audience. </a:t>
            </a:r>
          </a:p>
          <a:p>
            <a:pPr lvl="1"/>
            <a:r>
              <a:rPr lang="en-US" dirty="0" smtClean="0"/>
              <a:t>Writer</a:t>
            </a:r>
          </a:p>
          <a:p>
            <a:pPr lvl="1"/>
            <a:r>
              <a:rPr lang="en-US" dirty="0" smtClean="0"/>
              <a:t>Purpose</a:t>
            </a:r>
          </a:p>
          <a:p>
            <a:pPr lvl="1"/>
            <a:r>
              <a:rPr lang="en-US" dirty="0" smtClean="0"/>
              <a:t>Audience</a:t>
            </a:r>
          </a:p>
          <a:p>
            <a:pPr lvl="1"/>
            <a:r>
              <a:rPr lang="en-US" dirty="0" smtClean="0"/>
              <a:t>Topic</a:t>
            </a:r>
          </a:p>
          <a:p>
            <a:pPr lvl="1"/>
            <a:r>
              <a:rPr lang="en-US" dirty="0" smtClean="0"/>
              <a:t>Context</a:t>
            </a:r>
          </a:p>
          <a:p>
            <a:pPr lvl="1"/>
            <a:r>
              <a:rPr lang="en-US" dirty="0" smtClean="0"/>
              <a:t>Culture</a:t>
            </a:r>
          </a:p>
          <a:p>
            <a:pPr marL="0" indent="0">
              <a:buNone/>
            </a:pPr>
            <a:endParaRPr lang="en-US" dirty="0"/>
          </a:p>
        </p:txBody>
      </p:sp>
      <p:sp>
        <p:nvSpPr>
          <p:cNvPr id="3" name="Title 2"/>
          <p:cNvSpPr>
            <a:spLocks noGrp="1"/>
          </p:cNvSpPr>
          <p:nvPr>
            <p:ph type="title"/>
          </p:nvPr>
        </p:nvSpPr>
        <p:spPr/>
        <p:txBody>
          <a:bodyPr/>
          <a:lstStyle/>
          <a:p>
            <a:r>
              <a:rPr lang="en-US" dirty="0" smtClean="0"/>
              <a:t>Rhetorical Situation</a:t>
            </a:r>
            <a:endParaRPr lang="en-US" dirty="0"/>
          </a:p>
        </p:txBody>
      </p:sp>
    </p:spTree>
    <p:extLst>
      <p:ext uri="{BB962C8B-B14F-4D97-AF65-F5344CB8AC3E}">
        <p14:creationId xmlns:p14="http://schemas.microsoft.com/office/powerpoint/2010/main" val="1931440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4101353" cy="3877815"/>
          </a:xfrm>
        </p:spPr>
        <p:txBody>
          <a:bodyPr>
            <a:normAutofit fontScale="92500" lnSpcReduction="20000"/>
          </a:bodyPr>
          <a:lstStyle/>
          <a:p>
            <a:r>
              <a:rPr lang="en-US" dirty="0" smtClean="0"/>
              <a:t>Aristotle </a:t>
            </a:r>
            <a:r>
              <a:rPr lang="en-US" dirty="0"/>
              <a:t>believed that from the world around them, speakers could observe </a:t>
            </a:r>
            <a:r>
              <a:rPr lang="en-US" dirty="0" smtClean="0"/>
              <a:t>how communication </a:t>
            </a:r>
            <a:r>
              <a:rPr lang="en-US" dirty="0"/>
              <a:t>happens and use that </a:t>
            </a:r>
            <a:r>
              <a:rPr lang="en-US" dirty="0" smtClean="0"/>
              <a:t>understanding </a:t>
            </a:r>
            <a:r>
              <a:rPr lang="en-US" dirty="0"/>
              <a:t>to develop sound and </a:t>
            </a:r>
            <a:r>
              <a:rPr lang="en-US" dirty="0" smtClean="0"/>
              <a:t>convincing arguments</a:t>
            </a:r>
            <a:r>
              <a:rPr lang="en-US" dirty="0"/>
              <a:t>. In order to do that, speakers needed to look at three elements, </a:t>
            </a:r>
            <a:r>
              <a:rPr lang="en-US" dirty="0" smtClean="0"/>
              <a:t>graphically represented </a:t>
            </a:r>
            <a:r>
              <a:rPr lang="en-US" dirty="0"/>
              <a:t>by what we now call the rhetorical triangle:</a:t>
            </a:r>
          </a:p>
        </p:txBody>
      </p:sp>
      <p:sp>
        <p:nvSpPr>
          <p:cNvPr id="3" name="Title 2"/>
          <p:cNvSpPr>
            <a:spLocks noGrp="1"/>
          </p:cNvSpPr>
          <p:nvPr>
            <p:ph type="title"/>
          </p:nvPr>
        </p:nvSpPr>
        <p:spPr/>
        <p:txBody>
          <a:bodyPr/>
          <a:lstStyle/>
          <a:p>
            <a:r>
              <a:rPr lang="en-US" dirty="0" smtClean="0"/>
              <a:t>Rhetorical Triangle</a:t>
            </a:r>
            <a:endParaRPr lang="en-US" dirty="0"/>
          </a:p>
        </p:txBody>
      </p:sp>
      <p:sp>
        <p:nvSpPr>
          <p:cNvPr id="4" name="Isosceles Triangle 3"/>
          <p:cNvSpPr/>
          <p:nvPr/>
        </p:nvSpPr>
        <p:spPr>
          <a:xfrm>
            <a:off x="4953000" y="2514600"/>
            <a:ext cx="3505200" cy="304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905862" y="5581195"/>
            <a:ext cx="1002197" cy="369332"/>
          </a:xfrm>
          <a:prstGeom prst="rect">
            <a:avLst/>
          </a:prstGeom>
          <a:noFill/>
        </p:spPr>
        <p:txBody>
          <a:bodyPr wrap="none" rtlCol="0">
            <a:spAutoFit/>
          </a:bodyPr>
          <a:lstStyle/>
          <a:p>
            <a:r>
              <a:rPr lang="en-US" dirty="0" smtClean="0"/>
              <a:t>Speaker</a:t>
            </a:r>
            <a:endParaRPr lang="en-US" dirty="0"/>
          </a:p>
        </p:txBody>
      </p:sp>
      <p:sp>
        <p:nvSpPr>
          <p:cNvPr id="6" name="TextBox 5"/>
          <p:cNvSpPr txBox="1"/>
          <p:nvPr/>
        </p:nvSpPr>
        <p:spPr>
          <a:xfrm>
            <a:off x="4419600" y="5562600"/>
            <a:ext cx="1170513" cy="369332"/>
          </a:xfrm>
          <a:prstGeom prst="rect">
            <a:avLst/>
          </a:prstGeom>
          <a:noFill/>
        </p:spPr>
        <p:txBody>
          <a:bodyPr wrap="none" rtlCol="0">
            <a:spAutoFit/>
          </a:bodyPr>
          <a:lstStyle/>
          <a:p>
            <a:r>
              <a:rPr lang="en-US" dirty="0" smtClean="0"/>
              <a:t>Audience</a:t>
            </a:r>
            <a:endParaRPr lang="en-US" dirty="0"/>
          </a:p>
        </p:txBody>
      </p:sp>
      <p:sp>
        <p:nvSpPr>
          <p:cNvPr id="7" name="TextBox 6"/>
          <p:cNvSpPr txBox="1"/>
          <p:nvPr/>
        </p:nvSpPr>
        <p:spPr>
          <a:xfrm>
            <a:off x="6174044" y="2145268"/>
            <a:ext cx="1063112" cy="369332"/>
          </a:xfrm>
          <a:prstGeom prst="rect">
            <a:avLst/>
          </a:prstGeom>
          <a:noFill/>
        </p:spPr>
        <p:txBody>
          <a:bodyPr wrap="none" rtlCol="0">
            <a:spAutoFit/>
          </a:bodyPr>
          <a:lstStyle/>
          <a:p>
            <a:r>
              <a:rPr lang="en-US" dirty="0" smtClean="0"/>
              <a:t>Message</a:t>
            </a:r>
            <a:endParaRPr lang="en-US" dirty="0"/>
          </a:p>
        </p:txBody>
      </p:sp>
    </p:spTree>
    <p:extLst>
      <p:ext uri="{BB962C8B-B14F-4D97-AF65-F5344CB8AC3E}">
        <p14:creationId xmlns:p14="http://schemas.microsoft.com/office/powerpoint/2010/main" val="3417570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4101353" cy="3877815"/>
          </a:xfrm>
        </p:spPr>
        <p:txBody>
          <a:bodyPr>
            <a:normAutofit fontScale="92500" lnSpcReduction="10000"/>
          </a:bodyPr>
          <a:lstStyle/>
          <a:p>
            <a:r>
              <a:rPr lang="en-US" dirty="0"/>
              <a:t>Aristotle said that when a </a:t>
            </a:r>
            <a:r>
              <a:rPr lang="en-US" i="1" dirty="0" err="1"/>
              <a:t>rhetor</a:t>
            </a:r>
            <a:r>
              <a:rPr lang="en-US" i="1" dirty="0"/>
              <a:t> </a:t>
            </a:r>
            <a:r>
              <a:rPr lang="en-US" dirty="0"/>
              <a:t>or speaker begins to consider how to compose </a:t>
            </a:r>
            <a:r>
              <a:rPr lang="en-US" dirty="0" smtClean="0"/>
              <a:t>a speech</a:t>
            </a:r>
            <a:r>
              <a:rPr lang="en-US" dirty="0"/>
              <a:t>— that is, begins the process of invention—the speaker must take into </a:t>
            </a:r>
            <a:r>
              <a:rPr lang="en-US" dirty="0" smtClean="0"/>
              <a:t>account three </a:t>
            </a:r>
            <a:r>
              <a:rPr lang="en-US" dirty="0"/>
              <a:t>elements: the </a:t>
            </a:r>
            <a:r>
              <a:rPr lang="en-US" i="1" dirty="0" smtClean="0"/>
              <a:t>message, </a:t>
            </a:r>
            <a:r>
              <a:rPr lang="en-US" dirty="0"/>
              <a:t>the </a:t>
            </a:r>
            <a:r>
              <a:rPr lang="en-US" i="1" dirty="0"/>
              <a:t>audience, </a:t>
            </a:r>
            <a:r>
              <a:rPr lang="en-US" dirty="0"/>
              <a:t>and the </a:t>
            </a:r>
            <a:r>
              <a:rPr lang="en-US" i="1" dirty="0"/>
              <a:t>speaker. </a:t>
            </a:r>
            <a:r>
              <a:rPr lang="en-US" dirty="0"/>
              <a:t>The three elements </a:t>
            </a:r>
            <a:r>
              <a:rPr lang="en-US" dirty="0" smtClean="0"/>
              <a:t>are connected </a:t>
            </a:r>
            <a:r>
              <a:rPr lang="en-US" dirty="0"/>
              <a:t>and interdependent; hence, the triangle.</a:t>
            </a:r>
          </a:p>
        </p:txBody>
      </p:sp>
      <p:sp>
        <p:nvSpPr>
          <p:cNvPr id="3" name="Title 2"/>
          <p:cNvSpPr>
            <a:spLocks noGrp="1"/>
          </p:cNvSpPr>
          <p:nvPr>
            <p:ph type="title"/>
          </p:nvPr>
        </p:nvSpPr>
        <p:spPr/>
        <p:txBody>
          <a:bodyPr/>
          <a:lstStyle/>
          <a:p>
            <a:r>
              <a:rPr lang="en-US" dirty="0" smtClean="0"/>
              <a:t>Rhetorical Triangle</a:t>
            </a:r>
            <a:endParaRPr lang="en-US" dirty="0"/>
          </a:p>
        </p:txBody>
      </p:sp>
      <p:sp>
        <p:nvSpPr>
          <p:cNvPr id="4" name="Isosceles Triangle 3"/>
          <p:cNvSpPr/>
          <p:nvPr/>
        </p:nvSpPr>
        <p:spPr>
          <a:xfrm>
            <a:off x="4953000" y="2514600"/>
            <a:ext cx="3505200" cy="304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172200" y="2133600"/>
            <a:ext cx="1063112" cy="369332"/>
          </a:xfrm>
          <a:prstGeom prst="rect">
            <a:avLst/>
          </a:prstGeom>
          <a:noFill/>
        </p:spPr>
        <p:txBody>
          <a:bodyPr wrap="none" rtlCol="0">
            <a:spAutoFit/>
          </a:bodyPr>
          <a:lstStyle/>
          <a:p>
            <a:r>
              <a:rPr lang="en-US" dirty="0" smtClean="0"/>
              <a:t>Message</a:t>
            </a:r>
            <a:endParaRPr lang="en-US" dirty="0"/>
          </a:p>
        </p:txBody>
      </p:sp>
      <p:sp>
        <p:nvSpPr>
          <p:cNvPr id="6" name="TextBox 5"/>
          <p:cNvSpPr txBox="1"/>
          <p:nvPr/>
        </p:nvSpPr>
        <p:spPr>
          <a:xfrm>
            <a:off x="4419600" y="5562600"/>
            <a:ext cx="1170513" cy="369332"/>
          </a:xfrm>
          <a:prstGeom prst="rect">
            <a:avLst/>
          </a:prstGeom>
          <a:noFill/>
        </p:spPr>
        <p:txBody>
          <a:bodyPr wrap="none" rtlCol="0">
            <a:spAutoFit/>
          </a:bodyPr>
          <a:lstStyle/>
          <a:p>
            <a:r>
              <a:rPr lang="en-US" dirty="0" smtClean="0"/>
              <a:t>Audience</a:t>
            </a:r>
            <a:endParaRPr lang="en-US" dirty="0"/>
          </a:p>
        </p:txBody>
      </p:sp>
      <p:sp>
        <p:nvSpPr>
          <p:cNvPr id="7" name="TextBox 6"/>
          <p:cNvSpPr txBox="1"/>
          <p:nvPr/>
        </p:nvSpPr>
        <p:spPr>
          <a:xfrm>
            <a:off x="7998161" y="5562600"/>
            <a:ext cx="1002197" cy="369332"/>
          </a:xfrm>
          <a:prstGeom prst="rect">
            <a:avLst/>
          </a:prstGeom>
          <a:noFill/>
        </p:spPr>
        <p:txBody>
          <a:bodyPr wrap="none" rtlCol="0">
            <a:spAutoFit/>
          </a:bodyPr>
          <a:lstStyle/>
          <a:p>
            <a:r>
              <a:rPr lang="en-US" dirty="0" smtClean="0"/>
              <a:t>Speaker</a:t>
            </a:r>
            <a:endParaRPr lang="en-US" dirty="0"/>
          </a:p>
        </p:txBody>
      </p:sp>
      <p:cxnSp>
        <p:nvCxnSpPr>
          <p:cNvPr id="21" name="Straight Arrow Connector 20"/>
          <p:cNvCxnSpPr/>
          <p:nvPr/>
        </p:nvCxnSpPr>
        <p:spPr>
          <a:xfrm flipH="1">
            <a:off x="4724400" y="2514600"/>
            <a:ext cx="1752600" cy="3048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934200" y="2514600"/>
            <a:ext cx="1752600" cy="3048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3"/>
            <a:endCxn id="7" idx="1"/>
          </p:cNvCxnSpPr>
          <p:nvPr/>
        </p:nvCxnSpPr>
        <p:spPr>
          <a:xfrm>
            <a:off x="5590113" y="5747266"/>
            <a:ext cx="240804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91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use of experience and observation brings Aristotle to the </a:t>
            </a:r>
            <a:r>
              <a:rPr lang="en-US" i="1" dirty="0"/>
              <a:t>speaker </a:t>
            </a:r>
            <a:r>
              <a:rPr lang="en-US" dirty="0"/>
              <a:t>point of the </a:t>
            </a:r>
            <a:r>
              <a:rPr lang="en-US" dirty="0" smtClean="0"/>
              <a:t>triangle. Writers </a:t>
            </a:r>
            <a:r>
              <a:rPr lang="en-US" dirty="0"/>
              <a:t>use who they are, what they know and feel, and what they’ve seen and done </a:t>
            </a:r>
            <a:r>
              <a:rPr lang="en-US" dirty="0" smtClean="0"/>
              <a:t>to find </a:t>
            </a:r>
            <a:r>
              <a:rPr lang="en-US" dirty="0"/>
              <a:t>their attitudes toward a subject and their </a:t>
            </a:r>
            <a:r>
              <a:rPr lang="en-US" dirty="0" smtClean="0"/>
              <a:t>understanding </a:t>
            </a:r>
            <a:r>
              <a:rPr lang="en-US" dirty="0"/>
              <a:t>of a </a:t>
            </a:r>
            <a:r>
              <a:rPr lang="en-US" dirty="0" smtClean="0"/>
              <a:t>reader.</a:t>
            </a:r>
          </a:p>
          <a:p>
            <a:r>
              <a:rPr lang="en-US" dirty="0" smtClean="0"/>
              <a:t>Your cultural background, personal characteristics, and interests will affect what you write about and how you write it.</a:t>
            </a:r>
          </a:p>
          <a:p>
            <a:r>
              <a:rPr lang="en-US" dirty="0" smtClean="0"/>
              <a:t>Influences include: age, experiences, gender, location, political beliefs, parents and peers, education, etc. </a:t>
            </a:r>
          </a:p>
          <a:p>
            <a:endParaRPr lang="en-US" dirty="0" smtClean="0"/>
          </a:p>
          <a:p>
            <a:endParaRPr lang="en-US" dirty="0"/>
          </a:p>
        </p:txBody>
      </p:sp>
      <p:sp>
        <p:nvSpPr>
          <p:cNvPr id="3" name="Title 2"/>
          <p:cNvSpPr>
            <a:spLocks noGrp="1"/>
          </p:cNvSpPr>
          <p:nvPr>
            <p:ph type="title"/>
          </p:nvPr>
        </p:nvSpPr>
        <p:spPr/>
        <p:txBody>
          <a:bodyPr/>
          <a:lstStyle/>
          <a:p>
            <a:r>
              <a:rPr lang="en-US" dirty="0" smtClean="0"/>
              <a:t>Speaker</a:t>
            </a:r>
            <a:endParaRPr lang="en-US" dirty="0"/>
          </a:p>
        </p:txBody>
      </p:sp>
    </p:spTree>
    <p:extLst>
      <p:ext uri="{BB962C8B-B14F-4D97-AF65-F5344CB8AC3E}">
        <p14:creationId xmlns:p14="http://schemas.microsoft.com/office/powerpoint/2010/main" val="1296256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1223</TotalTime>
  <Words>1472</Words>
  <Application>Microsoft Office PowerPoint</Application>
  <PresentationFormat>On-screen Show (4:3)</PresentationFormat>
  <Paragraphs>114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Hardcover</vt:lpstr>
      <vt:lpstr>Grammar &amp; Mechanics Monday</vt:lpstr>
      <vt:lpstr>Got swag?</vt:lpstr>
      <vt:lpstr>Rhetoric</vt:lpstr>
      <vt:lpstr>Rhetoric</vt:lpstr>
      <vt:lpstr>Rhetoric</vt:lpstr>
      <vt:lpstr>Rhetorical Situation</vt:lpstr>
      <vt:lpstr>Rhetorical Triangle</vt:lpstr>
      <vt:lpstr>Rhetorical Triangle</vt:lpstr>
      <vt:lpstr>Speaker</vt:lpstr>
      <vt:lpstr>Message</vt:lpstr>
      <vt:lpstr>Audience</vt:lpstr>
      <vt:lpstr>Rhetorical Components</vt:lpstr>
      <vt:lpstr>Logos</vt:lpstr>
      <vt:lpstr>Ethos</vt:lpstr>
      <vt:lpstr>Pathos</vt:lpstr>
      <vt:lpstr>Telos</vt:lpstr>
      <vt:lpstr>Kairos</vt:lpstr>
      <vt:lpstr>Purpose</vt:lpstr>
      <vt:lpstr>Style</vt:lpstr>
      <vt:lpstr>Tone</vt:lpstr>
      <vt:lpstr>Word Choice</vt:lpstr>
      <vt:lpstr>Diction</vt:lpstr>
      <vt:lpstr>Denotation &amp; Connotation</vt:lpstr>
      <vt:lpstr>Sentence Fluency</vt:lpstr>
      <vt:lpstr>Voice</vt:lpstr>
      <vt:lpstr>Rhetoric</vt:lpstr>
      <vt:lpstr>Application</vt:lpstr>
      <vt:lpstr>Application</vt:lpstr>
    </vt:vector>
  </TitlesOfParts>
  <Company>Gainesville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41</cp:revision>
  <dcterms:created xsi:type="dcterms:W3CDTF">2014-06-15T14:48:26Z</dcterms:created>
  <dcterms:modified xsi:type="dcterms:W3CDTF">2014-08-11T12:16:58Z</dcterms:modified>
</cp:coreProperties>
</file>