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66" r:id="rId5"/>
    <p:sldId id="267" r:id="rId6"/>
    <p:sldId id="268" r:id="rId7"/>
    <p:sldId id="272" r:id="rId8"/>
    <p:sldId id="269" r:id="rId9"/>
    <p:sldId id="270" r:id="rId10"/>
    <p:sldId id="273" r:id="rId11"/>
    <p:sldId id="274" r:id="rId12"/>
    <p:sldId id="284" r:id="rId13"/>
    <p:sldId id="285" r:id="rId14"/>
    <p:sldId id="286" r:id="rId15"/>
    <p:sldId id="287" r:id="rId16"/>
    <p:sldId id="288" r:id="rId17"/>
    <p:sldId id="292" r:id="rId18"/>
    <p:sldId id="291" r:id="rId19"/>
    <p:sldId id="275" r:id="rId20"/>
    <p:sldId id="277" r:id="rId21"/>
    <p:sldId id="279" r:id="rId22"/>
    <p:sldId id="280" r:id="rId23"/>
    <p:sldId id="281" r:id="rId24"/>
    <p:sldId id="282" r:id="rId25"/>
    <p:sldId id="283" r:id="rId26"/>
    <p:sldId id="278" r:id="rId27"/>
    <p:sldId id="27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1932D04-3D62-485B-8D2E-878C898DB072}" type="datetimeFigureOut">
              <a:rPr lang="en-US" smtClean="0"/>
              <a:t>8/18/2014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B9EB3B-6094-4239-AB3F-50D6444DE98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32D04-3D62-485B-8D2E-878C898DB072}"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32D04-3D62-485B-8D2E-878C898DB072}"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9EB3B-6094-4239-AB3F-50D6444DE9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932D04-3D62-485B-8D2E-878C898DB072}"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932D04-3D62-485B-8D2E-878C898DB072}" type="datetimeFigureOut">
              <a:rPr lang="en-US" smtClean="0"/>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B9EB3B-6094-4239-AB3F-50D6444DE98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932D04-3D62-485B-8D2E-878C898DB072}" type="datetimeFigureOut">
              <a:rPr lang="en-US" smtClean="0"/>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B9EB3B-6094-4239-AB3F-50D6444DE98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32D04-3D62-485B-8D2E-878C898DB072}" type="datetimeFigureOut">
              <a:rPr lang="en-US" smtClean="0"/>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32D04-3D62-485B-8D2E-878C898DB072}"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32D04-3D62-485B-8D2E-878C898DB072}"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9EB3B-6094-4239-AB3F-50D6444DE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1932D04-3D62-485B-8D2E-878C898DB072}" type="datetimeFigureOut">
              <a:rPr lang="en-US" smtClean="0"/>
              <a:t>8/18/2014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B9EB3B-6094-4239-AB3F-50D6444DE9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sus.edu/owl/index/sent/clause_quiz.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ammar.ccc.commnet.edu/grammar/quizzes/fragment_fixing.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epts.dyc.edu/learningcenter/owl/exercises/comma_splices_ex1.htm" TargetMode="External"/><Relationship Id="rId2" Type="http://schemas.openxmlformats.org/officeDocument/2006/relationships/hyperlink" Target="http://grammar.ccc.commnet.edu/grammar/quizzes/runons_quiz.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ammar.about.com/od/rs/g/runonsentenceterm.htm" TargetMode="External"/><Relationship Id="rId2" Type="http://schemas.openxmlformats.org/officeDocument/2006/relationships/hyperlink" Target="http://tlc.uoregon.edu/publications/studyskills/GrammarHandouts/PhrasesandClauses.pdf" TargetMode="External"/><Relationship Id="rId1" Type="http://schemas.openxmlformats.org/officeDocument/2006/relationships/slideLayout" Target="../slideLayouts/slideLayout2.xml"/><Relationship Id="rId4" Type="http://schemas.openxmlformats.org/officeDocument/2006/relationships/hyperlink" Target="http://grammar.ccc.commnet.edu/grammar/fragment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&amp; Mechanics Monday</a:t>
            </a:r>
            <a:endParaRPr lang="en-US" dirty="0"/>
          </a:p>
        </p:txBody>
      </p:sp>
      <p:sp>
        <p:nvSpPr>
          <p:cNvPr id="3" name="Subtitle 2"/>
          <p:cNvSpPr>
            <a:spLocks noGrp="1"/>
          </p:cNvSpPr>
          <p:nvPr>
            <p:ph type="subTitle" idx="1"/>
          </p:nvPr>
        </p:nvSpPr>
        <p:spPr/>
        <p:txBody>
          <a:bodyPr>
            <a:normAutofit/>
          </a:bodyPr>
          <a:lstStyle/>
          <a:p>
            <a:r>
              <a:rPr lang="en-US" dirty="0" smtClean="0"/>
              <a:t>Unpardonable Errors </a:t>
            </a:r>
          </a:p>
          <a:p>
            <a:r>
              <a:rPr lang="en-US" sz="1800" smtClean="0"/>
              <a:t>Fragments</a:t>
            </a:r>
            <a:r>
              <a:rPr lang="en-US" sz="1800" dirty="0" smtClean="0"/>
              <a:t>, Run-ons, &amp; the </a:t>
            </a:r>
            <a:r>
              <a:rPr lang="en-US" sz="1800" smtClean="0"/>
              <a:t>Comma </a:t>
            </a:r>
            <a:r>
              <a:rPr lang="en-US" sz="1800" smtClean="0"/>
              <a:t>Splice</a:t>
            </a:r>
            <a:endParaRPr lang="en-US" sz="1800" dirty="0" smtClean="0"/>
          </a:p>
        </p:txBody>
      </p:sp>
    </p:spTree>
    <p:extLst>
      <p:ext uri="{BB962C8B-B14F-4D97-AF65-F5344CB8AC3E}">
        <p14:creationId xmlns:p14="http://schemas.microsoft.com/office/powerpoint/2010/main" val="381240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i="1" dirty="0" smtClean="0"/>
              <a:t>[</a:t>
            </a:r>
            <a:r>
              <a:rPr lang="en-US" i="1" dirty="0"/>
              <a:t>When Laney scratched off the final number on the lottery ticket,] she remembered </a:t>
            </a:r>
            <a:r>
              <a:rPr lang="en-US" i="1" dirty="0" smtClean="0"/>
              <a:t>the reason </a:t>
            </a:r>
            <a:r>
              <a:rPr lang="en-US" i="1" dirty="0"/>
              <a:t>for her nickname, Luckless Laney.</a:t>
            </a:r>
          </a:p>
          <a:p>
            <a:pPr lvl="1"/>
            <a:r>
              <a:rPr lang="en-US" i="1" dirty="0"/>
              <a:t>The movie [that I saw last weekend] wasn’t nearly as good as the popcorn.</a:t>
            </a:r>
          </a:p>
          <a:p>
            <a:pPr lvl="1"/>
            <a:r>
              <a:rPr lang="en-US" i="1" dirty="0"/>
              <a:t>Mr. Wu will not visit tomorrow [unless he can get his car repaired this afternoon].</a:t>
            </a:r>
            <a:endParaRPr lang="en-US" dirty="0"/>
          </a:p>
        </p:txBody>
      </p:sp>
      <p:sp>
        <p:nvSpPr>
          <p:cNvPr id="3" name="Title 2"/>
          <p:cNvSpPr>
            <a:spLocks noGrp="1"/>
          </p:cNvSpPr>
          <p:nvPr>
            <p:ph type="title"/>
          </p:nvPr>
        </p:nvSpPr>
        <p:spPr/>
        <p:txBody>
          <a:bodyPr/>
          <a:lstStyle/>
          <a:p>
            <a:r>
              <a:rPr lang="en-US" dirty="0" smtClean="0"/>
              <a:t>Dependent Clauses</a:t>
            </a:r>
            <a:endParaRPr lang="en-US" dirty="0"/>
          </a:p>
        </p:txBody>
      </p:sp>
    </p:spTree>
    <p:extLst>
      <p:ext uri="{BB962C8B-B14F-4D97-AF65-F5344CB8AC3E}">
        <p14:creationId xmlns:p14="http://schemas.microsoft.com/office/powerpoint/2010/main" val="1256691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Phrases &amp; clauses quiz</a:t>
            </a:r>
          </a:p>
          <a:p>
            <a:pPr marL="0" indent="0">
              <a:buNone/>
            </a:pPr>
            <a:r>
              <a:rPr lang="en-US" dirty="0">
                <a:hlinkClick r:id="rId2"/>
              </a:rPr>
              <a:t>http://www.csus.edu/owl/index/sent/clause_quiz.htm</a:t>
            </a:r>
            <a:endParaRPr lang="en-US" dirty="0"/>
          </a:p>
          <a:p>
            <a:endParaRPr lang="en-US" dirty="0"/>
          </a:p>
        </p:txBody>
      </p:sp>
      <p:sp>
        <p:nvSpPr>
          <p:cNvPr id="3" name="Title 2"/>
          <p:cNvSpPr>
            <a:spLocks noGrp="1"/>
          </p:cNvSpPr>
          <p:nvPr>
            <p:ph type="title"/>
          </p:nvPr>
        </p:nvSpPr>
        <p:spPr/>
        <p:txBody>
          <a:bodyPr/>
          <a:lstStyle/>
          <a:p>
            <a:r>
              <a:rPr lang="en-US" dirty="0" smtClean="0"/>
              <a:t>Application</a:t>
            </a:r>
            <a:endParaRPr lang="en-US" dirty="0"/>
          </a:p>
        </p:txBody>
      </p:sp>
    </p:spTree>
    <p:extLst>
      <p:ext uri="{BB962C8B-B14F-4D97-AF65-F5344CB8AC3E}">
        <p14:creationId xmlns:p14="http://schemas.microsoft.com/office/powerpoint/2010/main" val="499664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a:t>
            </a:r>
            <a:r>
              <a:rPr lang="en-US" dirty="0" smtClean="0"/>
              <a:t>sentence fragment fails</a:t>
            </a:r>
            <a:r>
              <a:rPr lang="en-US" dirty="0" smtClean="0">
                <a:solidFill>
                  <a:schemeClr val="tx1"/>
                </a:solidFill>
              </a:rPr>
              <a:t> </a:t>
            </a:r>
            <a:r>
              <a:rPr lang="en-US" dirty="0">
                <a:solidFill>
                  <a:schemeClr val="tx1"/>
                </a:solidFill>
              </a:rPr>
              <a:t>to be a sentence in the sense that it cannot stand by itself. It does not contain even one </a:t>
            </a:r>
            <a:r>
              <a:rPr lang="en-US" dirty="0" smtClean="0">
                <a:solidFill>
                  <a:schemeClr val="tx1"/>
                </a:solidFill>
              </a:rPr>
              <a:t>independent clause. </a:t>
            </a:r>
            <a:r>
              <a:rPr lang="en-US" dirty="0">
                <a:solidFill>
                  <a:schemeClr val="tx1"/>
                </a:solidFill>
              </a:rPr>
              <a:t>There are several reasons why a gr</a:t>
            </a:r>
            <a:r>
              <a:rPr lang="en-US" dirty="0"/>
              <a:t>oup of words may seem to act like a sentence but not have the wherewithal to make it as a complete thought</a:t>
            </a:r>
            <a:r>
              <a:rPr lang="en-US" dirty="0" smtClean="0"/>
              <a:t>.</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Fragments</a:t>
            </a:r>
            <a:endParaRPr lang="en-US" dirty="0"/>
          </a:p>
        </p:txBody>
      </p:sp>
    </p:spTree>
    <p:extLst>
      <p:ext uri="{BB962C8B-B14F-4D97-AF65-F5344CB8AC3E}">
        <p14:creationId xmlns:p14="http://schemas.microsoft.com/office/powerpoint/2010/main" val="241931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may locate something in time and place with a prepositional phrase or a series of such phrases, but it's still lacking a proper subject-verb relationship within an independent clause: </a:t>
            </a:r>
          </a:p>
          <a:p>
            <a:pPr lvl="1"/>
            <a:r>
              <a:rPr lang="en-US" i="1" dirty="0" smtClean="0"/>
              <a:t>In </a:t>
            </a:r>
            <a:r>
              <a:rPr lang="en-US" i="1" dirty="0"/>
              <a:t>Japan, during the last war and just before the armistice</a:t>
            </a:r>
            <a:r>
              <a:rPr lang="en-US" i="1" dirty="0" smtClean="0"/>
              <a:t>.</a:t>
            </a:r>
          </a:p>
          <a:p>
            <a:pPr lvl="1"/>
            <a:r>
              <a:rPr lang="en-US" dirty="0" smtClean="0"/>
              <a:t>This </a:t>
            </a:r>
            <a:r>
              <a:rPr lang="en-US" dirty="0"/>
              <a:t>sentence accomplishes a great deal in terms of placing the reader in time and place, but there is no subject, no verb.</a:t>
            </a:r>
          </a:p>
        </p:txBody>
      </p:sp>
      <p:sp>
        <p:nvSpPr>
          <p:cNvPr id="3" name="Title 2"/>
          <p:cNvSpPr>
            <a:spLocks noGrp="1"/>
          </p:cNvSpPr>
          <p:nvPr>
            <p:ph type="title"/>
          </p:nvPr>
        </p:nvSpPr>
        <p:spPr/>
        <p:txBody>
          <a:bodyPr/>
          <a:lstStyle/>
          <a:p>
            <a:r>
              <a:rPr lang="en-US" smtClean="0"/>
              <a:t>Fragments</a:t>
            </a:r>
            <a:endParaRPr lang="en-US"/>
          </a:p>
        </p:txBody>
      </p:sp>
    </p:spTree>
    <p:extLst>
      <p:ext uri="{BB962C8B-B14F-4D97-AF65-F5344CB8AC3E}">
        <p14:creationId xmlns:p14="http://schemas.microsoft.com/office/powerpoint/2010/main" val="4065208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describes something, but there is no subject-verb relationship: </a:t>
            </a:r>
          </a:p>
          <a:p>
            <a:pPr lvl="1"/>
            <a:r>
              <a:rPr lang="en-US" i="1" dirty="0"/>
              <a:t>Working far into the night in an effort to salvage her little boat.</a:t>
            </a:r>
            <a:r>
              <a:rPr lang="en-US" dirty="0"/>
              <a:t> </a:t>
            </a:r>
            <a:endParaRPr lang="en-US" dirty="0" smtClean="0"/>
          </a:p>
          <a:p>
            <a:pPr lvl="1"/>
            <a:r>
              <a:rPr lang="en-US" dirty="0" smtClean="0"/>
              <a:t>This </a:t>
            </a:r>
            <a:r>
              <a:rPr lang="en-US" dirty="0"/>
              <a:t>is a </a:t>
            </a:r>
            <a:r>
              <a:rPr lang="en-US" dirty="0" smtClean="0"/>
              <a:t>verbal phrase </a:t>
            </a:r>
            <a:r>
              <a:rPr lang="en-US" dirty="0"/>
              <a:t>that wants to modify something, the real subject of the sentence (about to come up), probably the </a:t>
            </a:r>
            <a:r>
              <a:rPr lang="en-US" i="1" dirty="0"/>
              <a:t>she</a:t>
            </a:r>
            <a:r>
              <a:rPr lang="en-US" dirty="0"/>
              <a:t> who was working so hard.</a:t>
            </a:r>
          </a:p>
        </p:txBody>
      </p:sp>
      <p:sp>
        <p:nvSpPr>
          <p:cNvPr id="3" name="Title 2"/>
          <p:cNvSpPr>
            <a:spLocks noGrp="1"/>
          </p:cNvSpPr>
          <p:nvPr>
            <p:ph type="title"/>
          </p:nvPr>
        </p:nvSpPr>
        <p:spPr/>
        <p:txBody>
          <a:bodyPr/>
          <a:lstStyle/>
          <a:p>
            <a:r>
              <a:rPr lang="en-US" smtClean="0"/>
              <a:t>Fragments</a:t>
            </a:r>
            <a:endParaRPr lang="en-US"/>
          </a:p>
        </p:txBody>
      </p:sp>
    </p:spTree>
    <p:extLst>
      <p:ext uri="{BB962C8B-B14F-4D97-AF65-F5344CB8AC3E}">
        <p14:creationId xmlns:p14="http://schemas.microsoft.com/office/powerpoint/2010/main" val="2769947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may have most of the makings of a sentence but still be missing an important part of a verb string: </a:t>
            </a:r>
          </a:p>
          <a:p>
            <a:pPr lvl="1"/>
            <a:r>
              <a:rPr lang="en-US" i="1" dirty="0"/>
              <a:t>Some of the students working in Professor Espinoza's laboratory last semester. </a:t>
            </a:r>
            <a:endParaRPr lang="en-US" i="1" dirty="0" smtClean="0"/>
          </a:p>
          <a:p>
            <a:pPr lvl="1"/>
            <a:r>
              <a:rPr lang="en-US" dirty="0" smtClean="0"/>
              <a:t>Remember </a:t>
            </a:r>
            <a:r>
              <a:rPr lang="en-US" dirty="0"/>
              <a:t>that an </a:t>
            </a:r>
            <a:r>
              <a:rPr lang="en-US" i="1" dirty="0"/>
              <a:t>-</a:t>
            </a:r>
            <a:r>
              <a:rPr lang="en-US" i="1" dirty="0" err="1"/>
              <a:t>ing</a:t>
            </a:r>
            <a:r>
              <a:rPr lang="en-US" dirty="0"/>
              <a:t> verb form without an auxiliary form to accompany it can never be a verb.</a:t>
            </a:r>
          </a:p>
        </p:txBody>
      </p:sp>
      <p:sp>
        <p:nvSpPr>
          <p:cNvPr id="3" name="Title 2"/>
          <p:cNvSpPr>
            <a:spLocks noGrp="1"/>
          </p:cNvSpPr>
          <p:nvPr>
            <p:ph type="title"/>
          </p:nvPr>
        </p:nvSpPr>
        <p:spPr/>
        <p:txBody>
          <a:bodyPr/>
          <a:lstStyle/>
          <a:p>
            <a:r>
              <a:rPr lang="en-US" smtClean="0"/>
              <a:t>Fragments</a:t>
            </a:r>
            <a:endParaRPr lang="en-US"/>
          </a:p>
        </p:txBody>
      </p:sp>
    </p:spTree>
    <p:extLst>
      <p:ext uri="{BB962C8B-B14F-4D97-AF65-F5344CB8AC3E}">
        <p14:creationId xmlns:p14="http://schemas.microsoft.com/office/powerpoint/2010/main" val="1967257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It may even have a subject-verb relationship, but it has been subordinated to another idea by a dependent word and so cannot stand by itself: </a:t>
            </a:r>
          </a:p>
          <a:p>
            <a:pPr lvl="1"/>
            <a:r>
              <a:rPr lang="en-US" i="1" dirty="0"/>
              <a:t>Even though he had the better arguments and was by far the more powerful speaker.</a:t>
            </a:r>
            <a:r>
              <a:rPr lang="en-US" dirty="0"/>
              <a:t> </a:t>
            </a:r>
            <a:endParaRPr lang="en-US" dirty="0" smtClean="0"/>
          </a:p>
          <a:p>
            <a:pPr lvl="1"/>
            <a:r>
              <a:rPr lang="en-US" dirty="0" smtClean="0"/>
              <a:t>This </a:t>
            </a:r>
            <a:r>
              <a:rPr lang="en-US" dirty="0"/>
              <a:t>sentence fragment has a subject, </a:t>
            </a:r>
            <a:r>
              <a:rPr lang="en-US" i="1" dirty="0"/>
              <a:t>he</a:t>
            </a:r>
            <a:r>
              <a:rPr lang="en-US" dirty="0"/>
              <a:t>, and two verbs, </a:t>
            </a:r>
            <a:r>
              <a:rPr lang="en-US" i="1" dirty="0"/>
              <a:t>had</a:t>
            </a:r>
            <a:r>
              <a:rPr lang="en-US" dirty="0"/>
              <a:t> and </a:t>
            </a:r>
            <a:r>
              <a:rPr lang="en-US" i="1" dirty="0"/>
              <a:t>was</a:t>
            </a:r>
            <a:r>
              <a:rPr lang="en-US" dirty="0"/>
              <a:t>, but it cannot stand by itself because of the dependent word (subordinating conjunction) </a:t>
            </a:r>
            <a:r>
              <a:rPr lang="en-US" i="1" dirty="0"/>
              <a:t>even though</a:t>
            </a:r>
            <a:r>
              <a:rPr lang="en-US" dirty="0"/>
              <a:t>. We need an independent clause to follow up this </a:t>
            </a:r>
            <a:r>
              <a:rPr lang="en-US" dirty="0" smtClean="0"/>
              <a:t>dependent clause: </a:t>
            </a:r>
            <a:r>
              <a:rPr lang="en-US" i="1" dirty="0"/>
              <a:t>. . . the more powerful speaker, he lost the case because he didn't understand the jury.</a:t>
            </a:r>
            <a:r>
              <a:rPr lang="en-US" dirty="0"/>
              <a:t> </a:t>
            </a:r>
          </a:p>
        </p:txBody>
      </p:sp>
      <p:sp>
        <p:nvSpPr>
          <p:cNvPr id="3" name="Title 2"/>
          <p:cNvSpPr>
            <a:spLocks noGrp="1"/>
          </p:cNvSpPr>
          <p:nvPr>
            <p:ph type="title"/>
          </p:nvPr>
        </p:nvSpPr>
        <p:spPr/>
        <p:txBody>
          <a:bodyPr/>
          <a:lstStyle/>
          <a:p>
            <a:r>
              <a:rPr lang="en-US" smtClean="0"/>
              <a:t>Fragments</a:t>
            </a:r>
            <a:endParaRPr lang="en-US"/>
          </a:p>
        </p:txBody>
      </p:sp>
    </p:spTree>
    <p:extLst>
      <p:ext uri="{BB962C8B-B14F-4D97-AF65-F5344CB8AC3E}">
        <p14:creationId xmlns:p14="http://schemas.microsoft.com/office/powerpoint/2010/main" val="221104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There are occasions when a sentence fragment can be stylistically effective, exactly what you want and no more. </a:t>
            </a:r>
          </a:p>
          <a:p>
            <a:r>
              <a:rPr lang="en-US" dirty="0"/>
              <a:t>Harrison Ford has said he would be more than willing to take on another Indiana Jones project. </a:t>
            </a:r>
            <a:r>
              <a:rPr lang="en-US" u="sng" dirty="0"/>
              <a:t>In a New York minute</a:t>
            </a:r>
            <a:r>
              <a:rPr lang="en-US" dirty="0"/>
              <a:t>. </a:t>
            </a:r>
            <a:endParaRPr lang="en-US" dirty="0" smtClean="0"/>
          </a:p>
          <a:p>
            <a:r>
              <a:rPr lang="en-US" dirty="0" smtClean="0"/>
              <a:t>As </a:t>
            </a:r>
            <a:r>
              <a:rPr lang="en-US" dirty="0"/>
              <a:t>long as you are clearly in control of the situation, this is permissible, but the freedom to exercise this stylistic license depends on the circumstances. Perhaps your final research paper in English Composition is not the place to experiment -- or, then again, maybe it is. Ask your instructor.</a:t>
            </a:r>
          </a:p>
          <a:p>
            <a:endParaRPr lang="en-US" dirty="0"/>
          </a:p>
        </p:txBody>
      </p:sp>
      <p:sp>
        <p:nvSpPr>
          <p:cNvPr id="3" name="Title 2"/>
          <p:cNvSpPr>
            <a:spLocks noGrp="1"/>
          </p:cNvSpPr>
          <p:nvPr>
            <p:ph type="title"/>
          </p:nvPr>
        </p:nvSpPr>
        <p:spPr/>
        <p:txBody>
          <a:bodyPr/>
          <a:lstStyle/>
          <a:p>
            <a:r>
              <a:rPr lang="en-US" dirty="0" smtClean="0"/>
              <a:t>Stylistic Fragments</a:t>
            </a:r>
            <a:endParaRPr lang="en-US" dirty="0"/>
          </a:p>
        </p:txBody>
      </p:sp>
    </p:spTree>
    <p:extLst>
      <p:ext uri="{BB962C8B-B14F-4D97-AF65-F5344CB8AC3E}">
        <p14:creationId xmlns:p14="http://schemas.microsoft.com/office/powerpoint/2010/main" val="3806790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Repairing sentence fragments quiz:</a:t>
            </a:r>
          </a:p>
          <a:p>
            <a:pPr marL="0" indent="0">
              <a:buNone/>
            </a:pPr>
            <a:r>
              <a:rPr lang="en-US" dirty="0">
                <a:hlinkClick r:id="rId2"/>
              </a:rPr>
              <a:t>http://</a:t>
            </a:r>
            <a:r>
              <a:rPr lang="en-US" dirty="0" smtClean="0">
                <a:hlinkClick r:id="rId2"/>
              </a:rPr>
              <a:t>grammar.ccc.commnet.edu/grammar/quizzes/fragment_fixing.htm</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Application</a:t>
            </a:r>
            <a:endParaRPr lang="en-US" dirty="0"/>
          </a:p>
        </p:txBody>
      </p:sp>
    </p:spTree>
    <p:extLst>
      <p:ext uri="{BB962C8B-B14F-4D97-AF65-F5344CB8AC3E}">
        <p14:creationId xmlns:p14="http://schemas.microsoft.com/office/powerpoint/2010/main" val="2307197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rPr>
              <a:t>In prescriptive grammar, </a:t>
            </a:r>
            <a:r>
              <a:rPr lang="en-US" dirty="0">
                <a:solidFill>
                  <a:schemeClr val="tx1"/>
                </a:solidFill>
              </a:rPr>
              <a:t>two </a:t>
            </a:r>
            <a:r>
              <a:rPr lang="en-US" dirty="0" smtClean="0">
                <a:solidFill>
                  <a:schemeClr val="tx1"/>
                </a:solidFill>
              </a:rPr>
              <a:t>independent clauses that </a:t>
            </a:r>
            <a:r>
              <a:rPr lang="en-US" dirty="0">
                <a:solidFill>
                  <a:schemeClr val="tx1"/>
                </a:solidFill>
              </a:rPr>
              <a:t>have been run together without an appropriate </a:t>
            </a:r>
            <a:r>
              <a:rPr lang="en-US" dirty="0" smtClean="0">
                <a:solidFill>
                  <a:schemeClr val="tx1"/>
                </a:solidFill>
              </a:rPr>
              <a:t> conjunction and/or </a:t>
            </a:r>
            <a:r>
              <a:rPr lang="en-US" dirty="0">
                <a:solidFill>
                  <a:schemeClr val="tx1"/>
                </a:solidFill>
              </a:rPr>
              <a:t>mark of </a:t>
            </a:r>
            <a:r>
              <a:rPr lang="en-US" dirty="0" smtClean="0">
                <a:solidFill>
                  <a:schemeClr val="tx1"/>
                </a:solidFill>
              </a:rPr>
              <a:t>punctuation between </a:t>
            </a:r>
            <a:r>
              <a:rPr lang="en-US" dirty="0">
                <a:solidFill>
                  <a:schemeClr val="tx1"/>
                </a:solidFill>
              </a:rPr>
              <a:t>them.</a:t>
            </a:r>
          </a:p>
          <a:p>
            <a:r>
              <a:rPr lang="en-US" dirty="0">
                <a:solidFill>
                  <a:schemeClr val="tx1"/>
                </a:solidFill>
              </a:rPr>
              <a:t>Usage guides commonly identify two kinds of run-on </a:t>
            </a:r>
            <a:r>
              <a:rPr lang="en-US" dirty="0" smtClean="0">
                <a:solidFill>
                  <a:schemeClr val="tx1"/>
                </a:solidFill>
              </a:rPr>
              <a:t>sentences: fused sentences and comma splices </a:t>
            </a:r>
            <a:endParaRPr lang="en-US" dirty="0">
              <a:solidFill>
                <a:schemeClr val="tx1"/>
              </a:solidFill>
            </a:endParaRPr>
          </a:p>
        </p:txBody>
      </p:sp>
      <p:sp>
        <p:nvSpPr>
          <p:cNvPr id="3" name="Title 2"/>
          <p:cNvSpPr>
            <a:spLocks noGrp="1"/>
          </p:cNvSpPr>
          <p:nvPr>
            <p:ph type="title"/>
          </p:nvPr>
        </p:nvSpPr>
        <p:spPr/>
        <p:txBody>
          <a:bodyPr/>
          <a:lstStyle/>
          <a:p>
            <a:r>
              <a:rPr lang="en-US" dirty="0" smtClean="0"/>
              <a:t>Run-on Sentences</a:t>
            </a:r>
            <a:endParaRPr lang="en-US" dirty="0"/>
          </a:p>
        </p:txBody>
      </p:sp>
    </p:spTree>
    <p:extLst>
      <p:ext uri="{BB962C8B-B14F-4D97-AF65-F5344CB8AC3E}">
        <p14:creationId xmlns:p14="http://schemas.microsoft.com/office/powerpoint/2010/main" val="395321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 swag?</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300" r="8300"/>
          <a:stretch>
            <a:fillRect/>
          </a:stretch>
        </p:blipFill>
        <p:spPr/>
      </p:pic>
      <p:sp>
        <p:nvSpPr>
          <p:cNvPr id="4" name="Text Placeholder 3"/>
          <p:cNvSpPr>
            <a:spLocks noGrp="1"/>
          </p:cNvSpPr>
          <p:nvPr>
            <p:ph type="body" sz="half" idx="2"/>
          </p:nvPr>
        </p:nvSpPr>
        <p:spPr/>
        <p:txBody>
          <a:bodyPr/>
          <a:lstStyle/>
          <a:p>
            <a:r>
              <a:rPr lang="en-US" dirty="0" smtClean="0"/>
              <a:t>Maybe not yet, but we’re working on it :)</a:t>
            </a:r>
            <a:endParaRPr lang="en-US" dirty="0"/>
          </a:p>
        </p:txBody>
      </p:sp>
    </p:spTree>
    <p:extLst>
      <p:ext uri="{BB962C8B-B14F-4D97-AF65-F5344CB8AC3E}">
        <p14:creationId xmlns:p14="http://schemas.microsoft.com/office/powerpoint/2010/main" val="2039679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1.  Run-on Sentences:</a:t>
            </a:r>
          </a:p>
          <a:p>
            <a:pPr lvl="1"/>
            <a:r>
              <a:rPr lang="en-US" dirty="0" smtClean="0"/>
              <a:t>Adam </a:t>
            </a:r>
            <a:r>
              <a:rPr lang="en-US" dirty="0"/>
              <a:t>is a sweet boy he really loves animals.</a:t>
            </a:r>
          </a:p>
          <a:p>
            <a:pPr lvl="1"/>
            <a:r>
              <a:rPr lang="en-US" dirty="0"/>
              <a:t>Adam is a sweet boy, he really loves animals.</a:t>
            </a:r>
          </a:p>
          <a:p>
            <a:r>
              <a:rPr lang="en-US" dirty="0"/>
              <a:t>To correct a run-on sentence, make it into </a:t>
            </a:r>
            <a:r>
              <a:rPr lang="en-US" dirty="0" smtClean="0"/>
              <a:t>two simple sentences. </a:t>
            </a:r>
            <a:r>
              <a:rPr lang="en-US" dirty="0"/>
              <a:t>Put a period at the end of the first subject and verb group. Start the second sentence with a </a:t>
            </a:r>
            <a:r>
              <a:rPr lang="en-US" dirty="0" smtClean="0"/>
              <a:t>capital letter. </a:t>
            </a:r>
          </a:p>
          <a:p>
            <a:r>
              <a:rPr lang="en-US" dirty="0" smtClean="0"/>
              <a:t>Correct </a:t>
            </a:r>
            <a:r>
              <a:rPr lang="en-US" dirty="0"/>
              <a:t>Sentences: </a:t>
            </a:r>
            <a:endParaRPr lang="en-US" dirty="0" smtClean="0"/>
          </a:p>
          <a:p>
            <a:pPr lvl="1"/>
            <a:r>
              <a:rPr lang="en-US" dirty="0" smtClean="0"/>
              <a:t>Adam </a:t>
            </a:r>
            <a:r>
              <a:rPr lang="en-US" dirty="0"/>
              <a:t>is a sweet boy. He really loves animals. </a:t>
            </a:r>
            <a:endParaRPr lang="en-US" dirty="0" smtClean="0"/>
          </a:p>
          <a:p>
            <a:pPr marL="0" indent="0">
              <a:buNone/>
            </a:pPr>
            <a:r>
              <a:rPr lang="en-US" sz="1300" dirty="0" smtClean="0"/>
              <a:t>	(</a:t>
            </a:r>
            <a:r>
              <a:rPr lang="en-US" sz="1300" dirty="0"/>
              <a:t>Jill Singleton, </a:t>
            </a:r>
            <a:r>
              <a:rPr lang="en-US" sz="1300" i="1" dirty="0"/>
              <a:t>Writers at Work: The Paragraph</a:t>
            </a:r>
            <a:r>
              <a:rPr lang="en-US" sz="1300" dirty="0"/>
              <a:t>. </a:t>
            </a:r>
            <a:r>
              <a:rPr lang="en-US" sz="1300" dirty="0" smtClean="0"/>
              <a:t>Cambridge </a:t>
            </a:r>
            <a:r>
              <a:rPr lang="en-US" sz="1300" dirty="0"/>
              <a:t>Univ. Press, 2005)</a:t>
            </a:r>
          </a:p>
        </p:txBody>
      </p:sp>
      <p:sp>
        <p:nvSpPr>
          <p:cNvPr id="3" name="Title 2"/>
          <p:cNvSpPr>
            <a:spLocks noGrp="1"/>
          </p:cNvSpPr>
          <p:nvPr>
            <p:ph type="title"/>
          </p:nvPr>
        </p:nvSpPr>
        <p:spPr/>
        <p:txBody>
          <a:bodyPr/>
          <a:lstStyle/>
          <a:p>
            <a:r>
              <a:rPr lang="en-US" dirty="0" smtClean="0"/>
              <a:t>Correcting Run-ons </a:t>
            </a:r>
            <a:endParaRPr lang="en-US" dirty="0"/>
          </a:p>
        </p:txBody>
      </p:sp>
    </p:spTree>
    <p:extLst>
      <p:ext uri="{BB962C8B-B14F-4D97-AF65-F5344CB8AC3E}">
        <p14:creationId xmlns:p14="http://schemas.microsoft.com/office/powerpoint/2010/main" val="1445240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2.  Sometimes </a:t>
            </a:r>
            <a:r>
              <a:rPr lang="en-US" dirty="0"/>
              <a:t>two sentences are very closely related in meaning and </a:t>
            </a:r>
            <a:r>
              <a:rPr lang="en-US" dirty="0" smtClean="0"/>
              <a:t>full end-stop punctuation may </a:t>
            </a:r>
            <a:r>
              <a:rPr lang="en-US" dirty="0"/>
              <a:t>seem too strong. A </a:t>
            </a:r>
            <a:r>
              <a:rPr lang="en-US" dirty="0" smtClean="0"/>
              <a:t>semicolon can </a:t>
            </a:r>
            <a:r>
              <a:rPr lang="en-US" dirty="0"/>
              <a:t>then be used to divide the two sentences. . . . </a:t>
            </a:r>
            <a:endParaRPr lang="en-US" dirty="0" smtClean="0"/>
          </a:p>
          <a:p>
            <a:pPr lvl="1"/>
            <a:r>
              <a:rPr lang="en-US" i="1" dirty="0" smtClean="0"/>
              <a:t>Run-on</a:t>
            </a:r>
            <a:r>
              <a:rPr lang="en-US" dirty="0"/>
              <a:t>: It was a beautiful day there was not a cloud in the sky. </a:t>
            </a:r>
            <a:endParaRPr lang="en-US" dirty="0" smtClean="0"/>
          </a:p>
          <a:p>
            <a:pPr lvl="1"/>
            <a:r>
              <a:rPr lang="en-US" i="1" dirty="0" smtClean="0"/>
              <a:t>Correct</a:t>
            </a:r>
            <a:r>
              <a:rPr lang="en-US" i="1" dirty="0"/>
              <a:t>:</a:t>
            </a:r>
            <a:r>
              <a:rPr lang="en-US" dirty="0"/>
              <a:t> It was a beautiful day; there was not a cloud in the sky</a:t>
            </a:r>
            <a:r>
              <a:rPr lang="en-US" dirty="0" smtClean="0"/>
              <a:t>.</a:t>
            </a:r>
          </a:p>
          <a:p>
            <a:pPr marL="411480" lvl="1" indent="0">
              <a:buNone/>
            </a:pPr>
            <a:r>
              <a:rPr lang="en-US" sz="1200" dirty="0"/>
              <a:t>	</a:t>
            </a:r>
            <a:r>
              <a:rPr lang="en-US" sz="1200" dirty="0" smtClean="0"/>
              <a:t>(</a:t>
            </a:r>
            <a:r>
              <a:rPr lang="en-US" sz="1200" dirty="0"/>
              <a:t>Phil Pine, </a:t>
            </a:r>
            <a:r>
              <a:rPr lang="en-US" sz="1200" i="1" dirty="0"/>
              <a:t>Master the SAT 2008</a:t>
            </a:r>
            <a:r>
              <a:rPr lang="en-US" sz="1200" dirty="0"/>
              <a:t>. Peterson's, 2007)</a:t>
            </a:r>
          </a:p>
        </p:txBody>
      </p:sp>
      <p:sp>
        <p:nvSpPr>
          <p:cNvPr id="3" name="Title 2"/>
          <p:cNvSpPr>
            <a:spLocks noGrp="1"/>
          </p:cNvSpPr>
          <p:nvPr>
            <p:ph type="title"/>
          </p:nvPr>
        </p:nvSpPr>
        <p:spPr/>
        <p:txBody>
          <a:bodyPr/>
          <a:lstStyle/>
          <a:p>
            <a:r>
              <a:rPr lang="en-US" smtClean="0"/>
              <a:t>Correcting Run-ons </a:t>
            </a:r>
            <a:endParaRPr lang="en-US" dirty="0"/>
          </a:p>
        </p:txBody>
      </p:sp>
    </p:spTree>
    <p:extLst>
      <p:ext uri="{BB962C8B-B14F-4D97-AF65-F5344CB8AC3E}">
        <p14:creationId xmlns:p14="http://schemas.microsoft.com/office/powerpoint/2010/main" val="2745047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3.  A </a:t>
            </a:r>
            <a:r>
              <a:rPr lang="en-US" dirty="0"/>
              <a:t>run-on sentence can sometimes be prevented by using </a:t>
            </a:r>
            <a:r>
              <a:rPr lang="en-US" dirty="0" smtClean="0"/>
              <a:t>a comma </a:t>
            </a:r>
            <a:r>
              <a:rPr lang="en-US" dirty="0"/>
              <a:t>and joining word </a:t>
            </a:r>
            <a:r>
              <a:rPr lang="en-US" dirty="0" smtClean="0"/>
              <a:t>(coordinate conjunction) </a:t>
            </a:r>
            <a:r>
              <a:rPr lang="en-US" dirty="0"/>
              <a:t>to join sentences </a:t>
            </a:r>
            <a:r>
              <a:rPr lang="en-US" dirty="0" smtClean="0"/>
              <a:t>together.</a:t>
            </a:r>
          </a:p>
          <a:p>
            <a:pPr lvl="1"/>
            <a:r>
              <a:rPr lang="en-US" i="1" dirty="0" smtClean="0"/>
              <a:t>Wrong</a:t>
            </a:r>
            <a:r>
              <a:rPr lang="en-US" i="1" dirty="0"/>
              <a:t>:</a:t>
            </a:r>
            <a:r>
              <a:rPr lang="en-US" dirty="0"/>
              <a:t> John went to the movies </a:t>
            </a:r>
            <a:r>
              <a:rPr lang="en-US" i="1" dirty="0"/>
              <a:t>x</a:t>
            </a:r>
            <a:r>
              <a:rPr lang="en-US" dirty="0"/>
              <a:t> Sue stayed </a:t>
            </a:r>
            <a:r>
              <a:rPr lang="en-US" dirty="0" smtClean="0"/>
              <a:t>home.</a:t>
            </a:r>
          </a:p>
          <a:p>
            <a:pPr lvl="1"/>
            <a:r>
              <a:rPr lang="en-US" i="1" dirty="0" smtClean="0"/>
              <a:t>Correct</a:t>
            </a:r>
            <a:r>
              <a:rPr lang="en-US" i="1" dirty="0"/>
              <a:t>:</a:t>
            </a:r>
            <a:r>
              <a:rPr lang="en-US" dirty="0"/>
              <a:t> John went to the movies, and Sue stayed home. </a:t>
            </a:r>
          </a:p>
          <a:p>
            <a:pPr marL="411480" lvl="1" indent="0">
              <a:buNone/>
            </a:pPr>
            <a:r>
              <a:rPr lang="en-US" sz="1200" dirty="0" smtClean="0"/>
              <a:t>	(</a:t>
            </a:r>
            <a:r>
              <a:rPr lang="en-US" sz="1200" dirty="0"/>
              <a:t>Christopher Smith et al., </a:t>
            </a:r>
            <a:r>
              <a:rPr lang="en-US" sz="1200" i="1" dirty="0"/>
              <a:t>How to Prepare for the GED</a:t>
            </a:r>
            <a:r>
              <a:rPr lang="en-US" sz="1200" dirty="0"/>
              <a:t>. Barron's, 2004)</a:t>
            </a:r>
          </a:p>
        </p:txBody>
      </p:sp>
      <p:sp>
        <p:nvSpPr>
          <p:cNvPr id="3" name="Title 2"/>
          <p:cNvSpPr>
            <a:spLocks noGrp="1"/>
          </p:cNvSpPr>
          <p:nvPr>
            <p:ph type="title"/>
          </p:nvPr>
        </p:nvSpPr>
        <p:spPr/>
        <p:txBody>
          <a:bodyPr/>
          <a:lstStyle/>
          <a:p>
            <a:r>
              <a:rPr lang="en-US" smtClean="0"/>
              <a:t>Correcting Run-ons </a:t>
            </a:r>
            <a:endParaRPr lang="en-US" dirty="0"/>
          </a:p>
        </p:txBody>
      </p:sp>
    </p:spTree>
    <p:extLst>
      <p:ext uri="{BB962C8B-B14F-4D97-AF65-F5344CB8AC3E}">
        <p14:creationId xmlns:p14="http://schemas.microsoft.com/office/powerpoint/2010/main" val="2627257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"[Another way to correct a run-on sentence is to] change the </a:t>
            </a:r>
            <a:r>
              <a:rPr lang="en-US" b="1" dirty="0"/>
              <a:t>run-on</a:t>
            </a:r>
            <a:r>
              <a:rPr lang="en-US" dirty="0"/>
              <a:t> to a </a:t>
            </a:r>
            <a:r>
              <a:rPr lang="en-US" dirty="0" smtClean="0"/>
              <a:t>complex sentence by </a:t>
            </a:r>
            <a:r>
              <a:rPr lang="en-US" dirty="0"/>
              <a:t>placing </a:t>
            </a:r>
            <a:r>
              <a:rPr lang="en-US" dirty="0" smtClean="0"/>
              <a:t>a subordinating conjunction </a:t>
            </a:r>
            <a:r>
              <a:rPr lang="en-US" dirty="0"/>
              <a:t>before one of the clauses: </a:t>
            </a:r>
            <a:endParaRPr lang="en-US" dirty="0" smtClean="0"/>
          </a:p>
          <a:p>
            <a:pPr lvl="1"/>
            <a:r>
              <a:rPr lang="en-US" i="1" dirty="0" smtClean="0"/>
              <a:t>Run-on</a:t>
            </a:r>
            <a:r>
              <a:rPr lang="en-US" dirty="0"/>
              <a:t>: I don't play tennis well I have a poor backhand. </a:t>
            </a:r>
            <a:endParaRPr lang="en-US" dirty="0" smtClean="0"/>
          </a:p>
          <a:p>
            <a:pPr lvl="1"/>
            <a:r>
              <a:rPr lang="en-US" i="1" dirty="0" smtClean="0"/>
              <a:t>Correct</a:t>
            </a:r>
            <a:r>
              <a:rPr lang="en-US" i="1" dirty="0"/>
              <a:t>:</a:t>
            </a:r>
            <a:r>
              <a:rPr lang="en-US" dirty="0"/>
              <a:t> I don't play tennis well </a:t>
            </a:r>
            <a:r>
              <a:rPr lang="en-US" i="1" dirty="0"/>
              <a:t>because</a:t>
            </a:r>
            <a:r>
              <a:rPr lang="en-US" dirty="0"/>
              <a:t> I have a poor backhand. </a:t>
            </a:r>
          </a:p>
          <a:p>
            <a:pPr marL="411480" lvl="1" indent="0">
              <a:buNone/>
            </a:pPr>
            <a:r>
              <a:rPr lang="en-US" sz="1200" dirty="0" smtClean="0"/>
              <a:t>	(</a:t>
            </a:r>
            <a:r>
              <a:rPr lang="en-US" sz="1200" dirty="0"/>
              <a:t>P. Choy and D.G. Clarke, </a:t>
            </a:r>
            <a:r>
              <a:rPr lang="en-US" sz="1200" i="1" dirty="0"/>
              <a:t>Basic Grammar and Usage</a:t>
            </a:r>
            <a:r>
              <a:rPr lang="en-US" sz="1200" dirty="0"/>
              <a:t>. </a:t>
            </a:r>
            <a:r>
              <a:rPr lang="en-US" sz="1200" dirty="0" err="1"/>
              <a:t>Cengage</a:t>
            </a:r>
            <a:r>
              <a:rPr lang="en-US" sz="1200" dirty="0"/>
              <a:t>, 2005)</a:t>
            </a:r>
          </a:p>
        </p:txBody>
      </p:sp>
      <p:sp>
        <p:nvSpPr>
          <p:cNvPr id="3" name="Title 2"/>
          <p:cNvSpPr>
            <a:spLocks noGrp="1"/>
          </p:cNvSpPr>
          <p:nvPr>
            <p:ph type="title"/>
          </p:nvPr>
        </p:nvSpPr>
        <p:spPr/>
        <p:txBody>
          <a:bodyPr/>
          <a:lstStyle/>
          <a:p>
            <a:r>
              <a:rPr lang="en-US" smtClean="0"/>
              <a:t>Correcting Run-ons </a:t>
            </a:r>
            <a:endParaRPr lang="en-US" dirty="0"/>
          </a:p>
        </p:txBody>
      </p:sp>
    </p:spTree>
    <p:extLst>
      <p:ext uri="{BB962C8B-B14F-4D97-AF65-F5344CB8AC3E}">
        <p14:creationId xmlns:p14="http://schemas.microsoft.com/office/powerpoint/2010/main" val="2709367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Run-ons and Comma Splices</a:t>
            </a:r>
            <a:br>
              <a:rPr lang="en-US" dirty="0"/>
            </a:br>
            <a:r>
              <a:rPr lang="en-US" dirty="0"/>
              <a:t>"The presence or absence of a </a:t>
            </a:r>
            <a:r>
              <a:rPr lang="en-US" dirty="0" smtClean="0"/>
              <a:t>comma—and therefore </a:t>
            </a:r>
            <a:r>
              <a:rPr lang="en-US" dirty="0"/>
              <a:t>the distinction between a run-on sentence and </a:t>
            </a:r>
            <a:r>
              <a:rPr lang="en-US" dirty="0" smtClean="0"/>
              <a:t>a comma splice—isn’t usually </a:t>
            </a:r>
            <a:r>
              <a:rPr lang="en-US" dirty="0"/>
              <a:t>noteworthy. So most writers class the two problems together as run-on sentences</a:t>
            </a:r>
            <a:r>
              <a:rPr lang="en-US" dirty="0" smtClean="0"/>
              <a:t>.</a:t>
            </a:r>
          </a:p>
          <a:p>
            <a:r>
              <a:rPr lang="en-US" dirty="0" smtClean="0"/>
              <a:t>"</a:t>
            </a:r>
            <a:r>
              <a:rPr lang="en-US" dirty="0"/>
              <a:t>But the distinction can be helpful in differentiating between the wholly unacceptable (true run-on sentences) and the usually-but-not-always unacceptable (comma splices). </a:t>
            </a:r>
          </a:p>
        </p:txBody>
      </p:sp>
      <p:sp>
        <p:nvSpPr>
          <p:cNvPr id="3" name="Title 2"/>
          <p:cNvSpPr>
            <a:spLocks noGrp="1"/>
          </p:cNvSpPr>
          <p:nvPr>
            <p:ph type="title"/>
          </p:nvPr>
        </p:nvSpPr>
        <p:spPr/>
        <p:txBody>
          <a:bodyPr/>
          <a:lstStyle/>
          <a:p>
            <a:r>
              <a:rPr lang="en-US" dirty="0" smtClean="0"/>
              <a:t>Run-ons &amp; Comma Splices</a:t>
            </a:r>
            <a:endParaRPr lang="en-US" dirty="0"/>
          </a:p>
        </p:txBody>
      </p:sp>
    </p:spTree>
    <p:extLst>
      <p:ext uri="{BB962C8B-B14F-4D97-AF65-F5344CB8AC3E}">
        <p14:creationId xmlns:p14="http://schemas.microsoft.com/office/powerpoint/2010/main" val="1550145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That </a:t>
            </a:r>
            <a:r>
              <a:rPr lang="en-US" dirty="0"/>
              <a:t>is, </a:t>
            </a:r>
            <a:r>
              <a:rPr lang="en-US" dirty="0" smtClean="0"/>
              <a:t>most usage authorities </a:t>
            </a:r>
            <a:r>
              <a:rPr lang="en-US" dirty="0"/>
              <a:t>accept comma splices when (1) the clauses are short and closely related, (2) there is no danger of a miscue, and (3) the </a:t>
            </a:r>
            <a:r>
              <a:rPr lang="en-US" dirty="0" smtClean="0"/>
              <a:t>context is informal. </a:t>
            </a:r>
            <a:r>
              <a:rPr lang="en-US" dirty="0"/>
              <a:t>Thus: 'Jane likes him, I don't.' But even when all three criteria are met, some readers are likely to object. And in any event </a:t>
            </a:r>
            <a:r>
              <a:rPr lang="en-US" dirty="0" smtClean="0"/>
              <a:t>a dash seems </a:t>
            </a:r>
            <a:r>
              <a:rPr lang="en-US" dirty="0"/>
              <a:t>preferable to a comma in a sentence like that one."</a:t>
            </a:r>
            <a:br>
              <a:rPr lang="en-US" dirty="0"/>
            </a:br>
            <a:endParaRPr lang="en-US" dirty="0" smtClean="0"/>
          </a:p>
          <a:p>
            <a:r>
              <a:rPr lang="en-US" sz="1200" dirty="0" smtClean="0"/>
              <a:t>(</a:t>
            </a:r>
            <a:r>
              <a:rPr lang="en-US" sz="1200" dirty="0"/>
              <a:t>Bryan A. Garner, </a:t>
            </a:r>
            <a:r>
              <a:rPr lang="en-US" sz="1200" i="1" dirty="0"/>
              <a:t>The Oxford Dictionary of American Usage and Style</a:t>
            </a:r>
            <a:r>
              <a:rPr lang="en-US" sz="1200" dirty="0"/>
              <a:t>. Oxford University Press, 2000)</a:t>
            </a:r>
          </a:p>
        </p:txBody>
      </p:sp>
      <p:sp>
        <p:nvSpPr>
          <p:cNvPr id="3" name="Title 2"/>
          <p:cNvSpPr>
            <a:spLocks noGrp="1"/>
          </p:cNvSpPr>
          <p:nvPr>
            <p:ph type="title"/>
          </p:nvPr>
        </p:nvSpPr>
        <p:spPr/>
        <p:txBody>
          <a:bodyPr/>
          <a:lstStyle/>
          <a:p>
            <a:r>
              <a:rPr lang="en-US" dirty="0" smtClean="0"/>
              <a:t>Run-ons &amp; Comma Splices</a:t>
            </a:r>
            <a:endParaRPr lang="en-US" dirty="0"/>
          </a:p>
        </p:txBody>
      </p:sp>
    </p:spTree>
    <p:extLst>
      <p:ext uri="{BB962C8B-B14F-4D97-AF65-F5344CB8AC3E}">
        <p14:creationId xmlns:p14="http://schemas.microsoft.com/office/powerpoint/2010/main" val="3593720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Repairing run-on sentences quiz:</a:t>
            </a:r>
          </a:p>
          <a:p>
            <a:pPr marL="0" indent="0">
              <a:buNone/>
            </a:pPr>
            <a:r>
              <a:rPr lang="en-US" dirty="0" smtClean="0">
                <a:hlinkClick r:id="rId2"/>
              </a:rPr>
              <a:t>http</a:t>
            </a:r>
            <a:r>
              <a:rPr lang="en-US" dirty="0">
                <a:hlinkClick r:id="rId2"/>
              </a:rPr>
              <a:t>://</a:t>
            </a:r>
            <a:r>
              <a:rPr lang="en-US" dirty="0" smtClean="0">
                <a:hlinkClick r:id="rId2"/>
              </a:rPr>
              <a:t>grammar.ccc.commnet.edu/grammar/quizzes/runons_quiz.htm</a:t>
            </a:r>
            <a:endParaRPr lang="en-US" dirty="0" smtClean="0"/>
          </a:p>
          <a:p>
            <a:endParaRPr lang="en-US" dirty="0" smtClean="0"/>
          </a:p>
          <a:p>
            <a:r>
              <a:rPr lang="en-US" dirty="0" smtClean="0"/>
              <a:t>Correcting &amp; identifying comma splices quiz:</a:t>
            </a:r>
          </a:p>
          <a:p>
            <a:pPr marL="0" indent="0">
              <a:buNone/>
            </a:pPr>
            <a:r>
              <a:rPr lang="en-US" dirty="0" smtClean="0">
                <a:hlinkClick r:id="rId3"/>
              </a:rPr>
              <a:t>https</a:t>
            </a:r>
            <a:r>
              <a:rPr lang="en-US" dirty="0">
                <a:hlinkClick r:id="rId3"/>
              </a:rPr>
              <a:t>://</a:t>
            </a:r>
            <a:r>
              <a:rPr lang="en-US" dirty="0" smtClean="0">
                <a:hlinkClick r:id="rId3"/>
              </a:rPr>
              <a:t>depts.dyc.edu/learningcenter/owl/exercises/comma_splices_ex1.htm</a:t>
            </a:r>
            <a:endParaRPr lang="en-US" dirty="0" smtClean="0"/>
          </a:p>
          <a:p>
            <a:endParaRPr lang="en-US" dirty="0"/>
          </a:p>
        </p:txBody>
      </p:sp>
      <p:sp>
        <p:nvSpPr>
          <p:cNvPr id="3" name="Title 2"/>
          <p:cNvSpPr>
            <a:spLocks noGrp="1"/>
          </p:cNvSpPr>
          <p:nvPr>
            <p:ph type="title"/>
          </p:nvPr>
        </p:nvSpPr>
        <p:spPr/>
        <p:txBody>
          <a:bodyPr/>
          <a:lstStyle/>
          <a:p>
            <a:r>
              <a:rPr lang="en-US" dirty="0" smtClean="0"/>
              <a:t>Application</a:t>
            </a:r>
            <a:endParaRPr lang="en-US" dirty="0"/>
          </a:p>
        </p:txBody>
      </p:sp>
    </p:spTree>
    <p:extLst>
      <p:ext uri="{BB962C8B-B14F-4D97-AF65-F5344CB8AC3E}">
        <p14:creationId xmlns:p14="http://schemas.microsoft.com/office/powerpoint/2010/main" val="3822215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a:t>
            </a:r>
            <a:r>
              <a:rPr lang="en-US" dirty="0" smtClean="0">
                <a:hlinkClick r:id="rId2"/>
              </a:rPr>
              <a:t>tlc.uoregon.edu/publications/studyskills/GrammarHandouts/PhrasesandClauses.pdf</a:t>
            </a:r>
            <a:endParaRPr lang="en-US" dirty="0" smtClean="0"/>
          </a:p>
          <a:p>
            <a:r>
              <a:rPr lang="en-US" dirty="0">
                <a:hlinkClick r:id="rId3"/>
              </a:rPr>
              <a:t>http://</a:t>
            </a:r>
            <a:r>
              <a:rPr lang="en-US" dirty="0" smtClean="0">
                <a:hlinkClick r:id="rId3"/>
              </a:rPr>
              <a:t>grammar.about.com/od/rs/g/runonsentenceterm.htm</a:t>
            </a:r>
            <a:endParaRPr lang="en-US" dirty="0" smtClean="0"/>
          </a:p>
          <a:p>
            <a:r>
              <a:rPr lang="en-US" dirty="0">
                <a:hlinkClick r:id="rId4"/>
              </a:rPr>
              <a:t>http://</a:t>
            </a:r>
            <a:r>
              <a:rPr lang="en-US" dirty="0" smtClean="0">
                <a:hlinkClick r:id="rId4"/>
              </a:rPr>
              <a:t>grammar.ccc.commnet.edu/grammar/fragments.htm</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00880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Phrases and clauses are groups of related words that serve as building blocks </a:t>
            </a:r>
            <a:r>
              <a:rPr lang="en-US" dirty="0" smtClean="0"/>
              <a:t>of sentences </a:t>
            </a:r>
            <a:r>
              <a:rPr lang="en-US" dirty="0"/>
              <a:t>on a larger scale than parts of speech. A clause contains both a </a:t>
            </a:r>
            <a:r>
              <a:rPr lang="en-US" dirty="0" smtClean="0"/>
              <a:t>subject and </a:t>
            </a:r>
            <a:r>
              <a:rPr lang="en-US" dirty="0"/>
              <a:t>a verb whereas a phrase does not. </a:t>
            </a:r>
            <a:endParaRPr lang="en-US" dirty="0" smtClean="0"/>
          </a:p>
          <a:p>
            <a:r>
              <a:rPr lang="en-US" dirty="0" smtClean="0"/>
              <a:t>Understanding </a:t>
            </a:r>
            <a:r>
              <a:rPr lang="en-US" dirty="0"/>
              <a:t>phrases and clauses and </a:t>
            </a:r>
            <a:r>
              <a:rPr lang="en-US" dirty="0" smtClean="0"/>
              <a:t>knowing how </a:t>
            </a:r>
            <a:r>
              <a:rPr lang="en-US" dirty="0"/>
              <a:t>to recognize them help writers create varied sentences and avoid problems such </a:t>
            </a:r>
            <a:r>
              <a:rPr lang="en-US" dirty="0" smtClean="0"/>
              <a:t>as run-on </a:t>
            </a:r>
            <a:r>
              <a:rPr lang="en-US" dirty="0"/>
              <a:t>sentences, fragments, and punctuation errors.</a:t>
            </a:r>
          </a:p>
        </p:txBody>
      </p:sp>
      <p:sp>
        <p:nvSpPr>
          <p:cNvPr id="3" name="Title 2"/>
          <p:cNvSpPr>
            <a:spLocks noGrp="1"/>
          </p:cNvSpPr>
          <p:nvPr>
            <p:ph type="title"/>
          </p:nvPr>
        </p:nvSpPr>
        <p:spPr/>
        <p:txBody>
          <a:bodyPr/>
          <a:lstStyle/>
          <a:p>
            <a:r>
              <a:rPr lang="en-US" dirty="0" smtClean="0"/>
              <a:t>Phrases &amp; Clauses</a:t>
            </a:r>
            <a:endParaRPr lang="en-US" dirty="0"/>
          </a:p>
        </p:txBody>
      </p:sp>
    </p:spTree>
    <p:extLst>
      <p:ext uri="{BB962C8B-B14F-4D97-AF65-F5344CB8AC3E}">
        <p14:creationId xmlns:p14="http://schemas.microsoft.com/office/powerpoint/2010/main" val="4237734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phrase, which generally consists of multiple parts of speech, behaves as a unit </a:t>
            </a:r>
            <a:r>
              <a:rPr lang="en-US" dirty="0" smtClean="0"/>
              <a:t>like a </a:t>
            </a:r>
            <a:r>
              <a:rPr lang="en-US" dirty="0"/>
              <a:t>single part of speech. In the following </a:t>
            </a:r>
            <a:r>
              <a:rPr lang="en-US" dirty="0" smtClean="0"/>
              <a:t>examples</a:t>
            </a:r>
            <a:r>
              <a:rPr lang="en-US" dirty="0"/>
              <a:t>, note how phrases take on the roles </a:t>
            </a:r>
            <a:r>
              <a:rPr lang="en-US" dirty="0" smtClean="0"/>
              <a:t>of nouns</a:t>
            </a:r>
            <a:r>
              <a:rPr lang="en-US" dirty="0"/>
              <a:t>, verbs, adjectives, and adverbs. (Phrases that begin with a </a:t>
            </a:r>
            <a:r>
              <a:rPr lang="en-US" dirty="0" smtClean="0"/>
              <a:t>preposition—called “prepositional </a:t>
            </a:r>
            <a:r>
              <a:rPr lang="en-US" dirty="0"/>
              <a:t>phrases”—can fulfill various functions, particularly as adjective </a:t>
            </a:r>
            <a:r>
              <a:rPr lang="en-US" dirty="0" smtClean="0"/>
              <a:t>phrases, adverb </a:t>
            </a:r>
            <a:r>
              <a:rPr lang="en-US" dirty="0"/>
              <a:t>phrases, or part of noun phrases.)</a:t>
            </a:r>
          </a:p>
        </p:txBody>
      </p:sp>
      <p:sp>
        <p:nvSpPr>
          <p:cNvPr id="3" name="Title 2"/>
          <p:cNvSpPr>
            <a:spLocks noGrp="1"/>
          </p:cNvSpPr>
          <p:nvPr>
            <p:ph type="title"/>
          </p:nvPr>
        </p:nvSpPr>
        <p:spPr/>
        <p:txBody>
          <a:bodyPr/>
          <a:lstStyle/>
          <a:p>
            <a:r>
              <a:rPr lang="en-US" dirty="0" smtClean="0"/>
              <a:t>Phrases</a:t>
            </a:r>
            <a:endParaRPr lang="en-US" dirty="0"/>
          </a:p>
        </p:txBody>
      </p:sp>
    </p:spTree>
    <p:extLst>
      <p:ext uri="{BB962C8B-B14F-4D97-AF65-F5344CB8AC3E}">
        <p14:creationId xmlns:p14="http://schemas.microsoft.com/office/powerpoint/2010/main" val="4196960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Noun phrases name a person, place, thing, or idea.</a:t>
            </a:r>
          </a:p>
          <a:p>
            <a:pPr lvl="1"/>
            <a:r>
              <a:rPr lang="en-US" i="1" dirty="0"/>
              <a:t>Buying a home can be a stressful ordeal.</a:t>
            </a:r>
          </a:p>
          <a:p>
            <a:pPr lvl="1"/>
            <a:r>
              <a:rPr lang="en-US" i="1" dirty="0"/>
              <a:t>My elegant Aunt Ida adores that mangy one-eyed mutt of hers</a:t>
            </a:r>
            <a:r>
              <a:rPr lang="en-US" i="1" dirty="0" smtClean="0"/>
              <a:t>.</a:t>
            </a:r>
          </a:p>
          <a:p>
            <a:r>
              <a:rPr lang="en-US" dirty="0"/>
              <a:t>Verb phrases express action or state of being.</a:t>
            </a:r>
          </a:p>
          <a:p>
            <a:pPr lvl="1"/>
            <a:r>
              <a:rPr lang="en-US" i="1" dirty="0"/>
              <a:t>We may have been mistaken about the car’s reliability.</a:t>
            </a:r>
          </a:p>
          <a:p>
            <a:pPr lvl="1"/>
            <a:r>
              <a:rPr lang="en-US" i="1" dirty="0"/>
              <a:t>The Sampson twins will be traveling in Belize all next month.</a:t>
            </a:r>
            <a:endParaRPr lang="en-US" dirty="0"/>
          </a:p>
        </p:txBody>
      </p:sp>
      <p:sp>
        <p:nvSpPr>
          <p:cNvPr id="3" name="Title 2"/>
          <p:cNvSpPr>
            <a:spLocks noGrp="1"/>
          </p:cNvSpPr>
          <p:nvPr>
            <p:ph type="title"/>
          </p:nvPr>
        </p:nvSpPr>
        <p:spPr/>
        <p:txBody>
          <a:bodyPr/>
          <a:lstStyle/>
          <a:p>
            <a:r>
              <a:rPr lang="en-US" dirty="0" smtClean="0"/>
              <a:t>Noun &amp; Verb Phrases</a:t>
            </a:r>
            <a:endParaRPr lang="en-US" dirty="0"/>
          </a:p>
        </p:txBody>
      </p:sp>
    </p:spTree>
    <p:extLst>
      <p:ext uri="{BB962C8B-B14F-4D97-AF65-F5344CB8AC3E}">
        <p14:creationId xmlns:p14="http://schemas.microsoft.com/office/powerpoint/2010/main" val="530092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Adjective phrases describe nouns.</a:t>
            </a:r>
          </a:p>
          <a:p>
            <a:pPr lvl="1"/>
            <a:r>
              <a:rPr lang="en-US" i="1" dirty="0"/>
              <a:t>The bird, a beautiful yellow grosbeak, is chirping gleefully.</a:t>
            </a:r>
          </a:p>
          <a:p>
            <a:pPr lvl="1"/>
            <a:r>
              <a:rPr lang="en-US" i="1" dirty="0"/>
              <a:t>The tree on your left is a popular haven for such species.</a:t>
            </a:r>
          </a:p>
          <a:p>
            <a:r>
              <a:rPr lang="en-US" dirty="0" smtClean="0"/>
              <a:t>Adverb </a:t>
            </a:r>
            <a:r>
              <a:rPr lang="en-US" dirty="0"/>
              <a:t>phrases describe verbs, adjectives, other adverbs, or even whole sentences.</a:t>
            </a:r>
          </a:p>
          <a:p>
            <a:pPr lvl="1"/>
            <a:r>
              <a:rPr lang="en-US" i="1" dirty="0"/>
              <a:t>Because of the recent rainfall, our vegetable garden is thriving.</a:t>
            </a:r>
          </a:p>
          <a:p>
            <a:pPr lvl="1"/>
            <a:r>
              <a:rPr lang="en-US" i="1" dirty="0"/>
              <a:t>I wish all people could live with music in their hearts.</a:t>
            </a:r>
            <a:endParaRPr lang="en-US" dirty="0"/>
          </a:p>
        </p:txBody>
      </p:sp>
      <p:sp>
        <p:nvSpPr>
          <p:cNvPr id="3" name="Title 2"/>
          <p:cNvSpPr>
            <a:spLocks noGrp="1"/>
          </p:cNvSpPr>
          <p:nvPr>
            <p:ph type="title"/>
          </p:nvPr>
        </p:nvSpPr>
        <p:spPr/>
        <p:txBody>
          <a:bodyPr/>
          <a:lstStyle/>
          <a:p>
            <a:r>
              <a:rPr lang="en-US" dirty="0" smtClean="0"/>
              <a:t>Adjective &amp; Adverb Phrases</a:t>
            </a:r>
            <a:endParaRPr lang="en-US" dirty="0"/>
          </a:p>
        </p:txBody>
      </p:sp>
    </p:spTree>
    <p:extLst>
      <p:ext uri="{BB962C8B-B14F-4D97-AF65-F5344CB8AC3E}">
        <p14:creationId xmlns:p14="http://schemas.microsoft.com/office/powerpoint/2010/main" val="1792329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Clauses fit into two main categories: independent and dependent.</a:t>
            </a:r>
          </a:p>
          <a:p>
            <a:r>
              <a:rPr lang="en-US" dirty="0" smtClean="0"/>
              <a:t>An </a:t>
            </a:r>
            <a:r>
              <a:rPr lang="en-US" dirty="0"/>
              <a:t>independent clause may stand alone as a complete sentence because it contains </a:t>
            </a:r>
            <a:r>
              <a:rPr lang="en-US" dirty="0" smtClean="0"/>
              <a:t>a subject </a:t>
            </a:r>
            <a:r>
              <a:rPr lang="en-US" dirty="0"/>
              <a:t>and a verb and forms a complete idea. A sentence made of one </a:t>
            </a:r>
            <a:r>
              <a:rPr lang="en-US" dirty="0" smtClean="0"/>
              <a:t>independent clause </a:t>
            </a:r>
            <a:r>
              <a:rPr lang="en-US" dirty="0"/>
              <a:t>is called a “simple sentence.” A sentence made of two or more </a:t>
            </a:r>
            <a:r>
              <a:rPr lang="en-US" dirty="0" smtClean="0"/>
              <a:t>independent clauses </a:t>
            </a:r>
            <a:r>
              <a:rPr lang="en-US" dirty="0"/>
              <a:t>is called a “compound sentence</a:t>
            </a:r>
            <a:r>
              <a:rPr lang="en-US" dirty="0" smtClean="0"/>
              <a:t>.”</a:t>
            </a:r>
            <a:endParaRPr lang="en-US" dirty="0"/>
          </a:p>
        </p:txBody>
      </p:sp>
      <p:sp>
        <p:nvSpPr>
          <p:cNvPr id="3" name="Title 2"/>
          <p:cNvSpPr>
            <a:spLocks noGrp="1"/>
          </p:cNvSpPr>
          <p:nvPr>
            <p:ph type="title"/>
          </p:nvPr>
        </p:nvSpPr>
        <p:spPr/>
        <p:txBody>
          <a:bodyPr/>
          <a:lstStyle/>
          <a:p>
            <a:r>
              <a:rPr lang="en-US" dirty="0" smtClean="0"/>
              <a:t>Independent Clauses</a:t>
            </a:r>
            <a:endParaRPr lang="en-US" dirty="0"/>
          </a:p>
        </p:txBody>
      </p:sp>
    </p:spTree>
    <p:extLst>
      <p:ext uri="{BB962C8B-B14F-4D97-AF65-F5344CB8AC3E}">
        <p14:creationId xmlns:p14="http://schemas.microsoft.com/office/powerpoint/2010/main" val="219452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Note </a:t>
            </a:r>
            <a:r>
              <a:rPr lang="en-US" dirty="0"/>
              <a:t>that these distinctions rely on </a:t>
            </a:r>
            <a:r>
              <a:rPr lang="en-US" dirty="0" smtClean="0"/>
              <a:t>the particular </a:t>
            </a:r>
            <a:r>
              <a:rPr lang="en-US" dirty="0"/>
              <a:t>combination of subject (underlined) and verb (double-underlined) rather </a:t>
            </a:r>
            <a:r>
              <a:rPr lang="en-US" dirty="0" smtClean="0"/>
              <a:t>than the </a:t>
            </a:r>
            <a:r>
              <a:rPr lang="en-US" dirty="0"/>
              <a:t>length of the sentence.</a:t>
            </a:r>
          </a:p>
          <a:p>
            <a:pPr lvl="1"/>
            <a:r>
              <a:rPr lang="en-US" i="1" dirty="0"/>
              <a:t>[Uncle Jay’s two Siamese kittens kept me awake all night long with their </a:t>
            </a:r>
            <a:r>
              <a:rPr lang="en-US" i="1" dirty="0" smtClean="0"/>
              <a:t>constant mewing </a:t>
            </a:r>
            <a:r>
              <a:rPr lang="en-US" i="1" dirty="0"/>
              <a:t>and wrestling.]</a:t>
            </a:r>
          </a:p>
          <a:p>
            <a:pPr lvl="1"/>
            <a:r>
              <a:rPr lang="en-US" i="1" dirty="0"/>
              <a:t>[I sing,] and [she dances.]</a:t>
            </a:r>
            <a:endParaRPr lang="en-US" dirty="0"/>
          </a:p>
        </p:txBody>
      </p:sp>
      <p:sp>
        <p:nvSpPr>
          <p:cNvPr id="3" name="Title 2"/>
          <p:cNvSpPr>
            <a:spLocks noGrp="1"/>
          </p:cNvSpPr>
          <p:nvPr>
            <p:ph type="title"/>
          </p:nvPr>
        </p:nvSpPr>
        <p:spPr/>
        <p:txBody>
          <a:bodyPr/>
          <a:lstStyle/>
          <a:p>
            <a:r>
              <a:rPr lang="en-US" dirty="0" smtClean="0"/>
              <a:t>Independent Clauses</a:t>
            </a:r>
            <a:endParaRPr lang="en-US" dirty="0"/>
          </a:p>
        </p:txBody>
      </p:sp>
    </p:spTree>
    <p:extLst>
      <p:ext uri="{BB962C8B-B14F-4D97-AF65-F5344CB8AC3E}">
        <p14:creationId xmlns:p14="http://schemas.microsoft.com/office/powerpoint/2010/main" val="2055441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dependent clause contains a subject and a verb but does not form a complete idea.</a:t>
            </a:r>
          </a:p>
          <a:p>
            <a:pPr lvl="1"/>
            <a:r>
              <a:rPr lang="en-US" i="1" dirty="0"/>
              <a:t>[When Laney scratched off the final number on the lottery ticket]</a:t>
            </a:r>
          </a:p>
          <a:p>
            <a:r>
              <a:rPr lang="en-US" dirty="0"/>
              <a:t>Do you feel the suspense? A dependent clause needs an independent clause to </a:t>
            </a:r>
            <a:r>
              <a:rPr lang="en-US" dirty="0" smtClean="0"/>
              <a:t>finish the </a:t>
            </a:r>
            <a:r>
              <a:rPr lang="en-US" dirty="0"/>
              <a:t>thought and become a complete sentence. This type of sentence is called </a:t>
            </a:r>
            <a:r>
              <a:rPr lang="en-US" dirty="0" smtClean="0"/>
              <a:t>a “complex </a:t>
            </a:r>
            <a:r>
              <a:rPr lang="en-US" dirty="0"/>
              <a:t>sentence.” A sentence with at least one dependent clause and at least </a:t>
            </a:r>
            <a:r>
              <a:rPr lang="en-US" dirty="0" smtClean="0"/>
              <a:t>two independent </a:t>
            </a:r>
            <a:r>
              <a:rPr lang="en-US" dirty="0"/>
              <a:t>clauses is called a “compound-complex sentence</a:t>
            </a:r>
            <a:r>
              <a:rPr lang="en-US" dirty="0" smtClean="0"/>
              <a:t>.”</a:t>
            </a:r>
            <a:endParaRPr lang="en-US" dirty="0"/>
          </a:p>
        </p:txBody>
      </p:sp>
      <p:sp>
        <p:nvSpPr>
          <p:cNvPr id="3" name="Title 2"/>
          <p:cNvSpPr>
            <a:spLocks noGrp="1"/>
          </p:cNvSpPr>
          <p:nvPr>
            <p:ph type="title"/>
          </p:nvPr>
        </p:nvSpPr>
        <p:spPr/>
        <p:txBody>
          <a:bodyPr/>
          <a:lstStyle/>
          <a:p>
            <a:r>
              <a:rPr lang="en-US" dirty="0" smtClean="0"/>
              <a:t>Dependent Clauses</a:t>
            </a:r>
            <a:endParaRPr lang="en-US" dirty="0"/>
          </a:p>
        </p:txBody>
      </p:sp>
    </p:spTree>
    <p:extLst>
      <p:ext uri="{BB962C8B-B14F-4D97-AF65-F5344CB8AC3E}">
        <p14:creationId xmlns:p14="http://schemas.microsoft.com/office/powerpoint/2010/main" val="3025971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1939</TotalTime>
  <Words>1483</Words>
  <Application>Microsoft Office PowerPoint</Application>
  <PresentationFormat>On-screen Show (4:3)</PresentationFormat>
  <Paragraphs>109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Hardcover</vt:lpstr>
      <vt:lpstr>Grammar &amp; Mechanics Monday</vt:lpstr>
      <vt:lpstr>Got swag?</vt:lpstr>
      <vt:lpstr>Phrases &amp; Clauses</vt:lpstr>
      <vt:lpstr>Phrases</vt:lpstr>
      <vt:lpstr>Noun &amp; Verb Phrases</vt:lpstr>
      <vt:lpstr>Adjective &amp; Adverb Phrases</vt:lpstr>
      <vt:lpstr>Independent Clauses</vt:lpstr>
      <vt:lpstr>Independent Clauses</vt:lpstr>
      <vt:lpstr>Dependent Clauses</vt:lpstr>
      <vt:lpstr>Dependent Clauses</vt:lpstr>
      <vt:lpstr>Application</vt:lpstr>
      <vt:lpstr>Fragments</vt:lpstr>
      <vt:lpstr>Fragments</vt:lpstr>
      <vt:lpstr>Fragments</vt:lpstr>
      <vt:lpstr>Fragments</vt:lpstr>
      <vt:lpstr>Fragments</vt:lpstr>
      <vt:lpstr>Stylistic Fragments</vt:lpstr>
      <vt:lpstr>Application</vt:lpstr>
      <vt:lpstr>Run-on Sentences</vt:lpstr>
      <vt:lpstr>Correcting Run-ons </vt:lpstr>
      <vt:lpstr>Correcting Run-ons </vt:lpstr>
      <vt:lpstr>Correcting Run-ons </vt:lpstr>
      <vt:lpstr>Correcting Run-ons </vt:lpstr>
      <vt:lpstr>Run-ons &amp; Comma Splices</vt:lpstr>
      <vt:lpstr>Run-ons &amp; Comma Splices</vt:lpstr>
      <vt:lpstr>Application</vt:lpstr>
      <vt:lpstr>References</vt:lpstr>
    </vt:vector>
  </TitlesOfParts>
  <Company>Gainesville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39</cp:revision>
  <dcterms:created xsi:type="dcterms:W3CDTF">2014-06-15T14:48:26Z</dcterms:created>
  <dcterms:modified xsi:type="dcterms:W3CDTF">2014-08-18T16:56:02Z</dcterms:modified>
</cp:coreProperties>
</file>